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83" r:id="rId4"/>
    <p:sldId id="280" r:id="rId5"/>
    <p:sldId id="284" r:id="rId6"/>
    <p:sldId id="288" r:id="rId7"/>
    <p:sldId id="297" r:id="rId8"/>
    <p:sldId id="295" r:id="rId9"/>
    <p:sldId id="287" r:id="rId10"/>
    <p:sldId id="294" r:id="rId11"/>
    <p:sldId id="286" r:id="rId12"/>
    <p:sldId id="285" r:id="rId13"/>
    <p:sldId id="290" r:id="rId14"/>
    <p:sldId id="296" r:id="rId15"/>
    <p:sldId id="289" r:id="rId16"/>
    <p:sldId id="292" r:id="rId17"/>
    <p:sldId id="29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33"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émy Biesmans" userId="1100e813-582f-422e-9c09-eff81faf951b" providerId="ADAL" clId="{CEA5142D-CF63-4615-95B6-AB2069E7E525}"/>
    <pc:docChg chg="modSld sldOrd">
      <pc:chgData name="Rémy Biesmans" userId="1100e813-582f-422e-9c09-eff81faf951b" providerId="ADAL" clId="{CEA5142D-CF63-4615-95B6-AB2069E7E525}" dt="2023-06-13T10:16:11.454" v="1"/>
      <pc:docMkLst>
        <pc:docMk/>
      </pc:docMkLst>
      <pc:sldChg chg="ord">
        <pc:chgData name="Rémy Biesmans" userId="1100e813-582f-422e-9c09-eff81faf951b" providerId="ADAL" clId="{CEA5142D-CF63-4615-95B6-AB2069E7E525}" dt="2023-06-13T10:16:11.454" v="1"/>
        <pc:sldMkLst>
          <pc:docMk/>
          <pc:sldMk cId="3125472270" sldId="29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363026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78AFD2F-2E24-4B75-A084-DF1D8ABBB6CD}" type="datetimeFigureOut">
              <a:rPr lang="nl-NL" smtClean="0"/>
              <a:t>13-6-2023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234911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21451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41222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113057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690740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212664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2244611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393552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196777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296710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78AFD2F-2E24-4B75-A084-DF1D8ABBB6CD}" type="datetimeFigureOut">
              <a:rPr lang="nl-NL" smtClean="0"/>
              <a:t>13-6-2023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212888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78AFD2F-2E24-4B75-A084-DF1D8ABBB6CD}" type="datetimeFigureOut">
              <a:rPr lang="nl-NL" smtClean="0"/>
              <a:t>13-6-2023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135911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169510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100111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7" name="Date Placeholder 4"/>
          <p:cNvSpPr>
            <a:spLocks noGrp="1"/>
          </p:cNvSpPr>
          <p:nvPr>
            <p:ph type="dt" sz="half" idx="10"/>
          </p:nvPr>
        </p:nvSpPr>
        <p:spPr/>
        <p:txBody>
          <a:bodyPr/>
          <a:lstStyle/>
          <a:p>
            <a:fld id="{078AFD2F-2E24-4B75-A084-DF1D8ABBB6CD}" type="datetimeFigureOut">
              <a:rPr lang="nl-NL" smtClean="0"/>
              <a:t>13-6-2023</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3687257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78AFD2F-2E24-4B75-A084-DF1D8ABBB6CD}" type="datetimeFigureOut">
              <a:rPr lang="nl-NL" smtClean="0"/>
              <a:t>13-6-2023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EF0114D-422A-4490-ADA5-8E99E935C1CE}" type="slidenum">
              <a:rPr lang="nl-NL" smtClean="0"/>
              <a:t>‹nr.›</a:t>
            </a:fld>
            <a:endParaRPr lang="nl-NL"/>
          </a:p>
        </p:txBody>
      </p:sp>
    </p:spTree>
    <p:extLst>
      <p:ext uri="{BB962C8B-B14F-4D97-AF65-F5344CB8AC3E}">
        <p14:creationId xmlns:p14="http://schemas.microsoft.com/office/powerpoint/2010/main" val="374087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78AFD2F-2E24-4B75-A084-DF1D8ABBB6CD}" type="datetimeFigureOut">
              <a:rPr lang="nl-NL" smtClean="0"/>
              <a:t>13-6-2023</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F0114D-422A-4490-ADA5-8E99E935C1CE}" type="slidenum">
              <a:rPr lang="nl-NL" smtClean="0"/>
              <a:t>‹nr.›</a:t>
            </a:fld>
            <a:endParaRPr lang="nl-NL"/>
          </a:p>
        </p:txBody>
      </p:sp>
    </p:spTree>
    <p:extLst>
      <p:ext uri="{BB962C8B-B14F-4D97-AF65-F5344CB8AC3E}">
        <p14:creationId xmlns:p14="http://schemas.microsoft.com/office/powerpoint/2010/main" val="2295098063"/>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0DF33D-F0BD-41DA-AD2C-C1AB4E9CFCE5}"/>
              </a:ext>
            </a:extLst>
          </p:cNvPr>
          <p:cNvSpPr>
            <a:spLocks noGrp="1"/>
          </p:cNvSpPr>
          <p:nvPr>
            <p:ph type="ctrTitle"/>
          </p:nvPr>
        </p:nvSpPr>
        <p:spPr>
          <a:xfrm>
            <a:off x="8210623" y="1447800"/>
            <a:ext cx="3333676" cy="3096987"/>
          </a:xfrm>
        </p:spPr>
        <p:txBody>
          <a:bodyPr>
            <a:normAutofit/>
          </a:bodyPr>
          <a:lstStyle/>
          <a:p>
            <a:r>
              <a:rPr lang="nl-NL" sz="5400" b="1">
                <a:latin typeface="Aharoni" panose="020B0604020202020204" pitchFamily="2" charset="-79"/>
                <a:cs typeface="Aharoni" panose="020B0604020202020204" pitchFamily="2" charset="-79"/>
              </a:rPr>
              <a:t>CAO SAPPI </a:t>
            </a:r>
          </a:p>
        </p:txBody>
      </p:sp>
      <p:sp>
        <p:nvSpPr>
          <p:cNvPr id="3" name="Ondertitel 2">
            <a:extLst>
              <a:ext uri="{FF2B5EF4-FFF2-40B4-BE49-F238E27FC236}">
                <a16:creationId xmlns:a16="http://schemas.microsoft.com/office/drawing/2014/main" id="{BFE8C301-3CFF-489D-817A-9811CD97EB19}"/>
              </a:ext>
            </a:extLst>
          </p:cNvPr>
          <p:cNvSpPr>
            <a:spLocks noGrp="1"/>
          </p:cNvSpPr>
          <p:nvPr>
            <p:ph type="subTitle" idx="1"/>
          </p:nvPr>
        </p:nvSpPr>
        <p:spPr>
          <a:xfrm>
            <a:off x="8210623" y="4740729"/>
            <a:ext cx="3333676" cy="1469570"/>
          </a:xfrm>
        </p:spPr>
        <p:txBody>
          <a:bodyPr>
            <a:normAutofit/>
          </a:bodyPr>
          <a:lstStyle/>
          <a:p>
            <a:r>
              <a:rPr lang="nl-NL" sz="1800"/>
              <a:t>Bijeenkomst Maastricht juni 2023</a:t>
            </a:r>
          </a:p>
        </p:txBody>
      </p:sp>
      <p:sp>
        <p:nvSpPr>
          <p:cNvPr id="1031" name="Rectangle 1030">
            <a:extLst>
              <a:ext uri="{FF2B5EF4-FFF2-40B4-BE49-F238E27FC236}">
                <a16:creationId xmlns:a16="http://schemas.microsoft.com/office/drawing/2014/main" id="{28C6E02A-E573-4EA7-825B-164BEA16E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5712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CV - Home | Facebook">
            <a:extLst>
              <a:ext uri="{FF2B5EF4-FFF2-40B4-BE49-F238E27FC236}">
                <a16:creationId xmlns:a16="http://schemas.microsoft.com/office/drawing/2014/main" id="{93345D0A-5A6E-AEF3-C9EC-425068D8935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9602" y="647699"/>
            <a:ext cx="2646849" cy="2658666"/>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33" name="Freeform 31">
            <a:extLst>
              <a:ext uri="{FF2B5EF4-FFF2-40B4-BE49-F238E27FC236}">
                <a16:creationId xmlns:a16="http://schemas.microsoft.com/office/drawing/2014/main" id="{8D72B389-883E-4868-9712-4C914A30F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035" name="Freeform 5">
            <a:extLst>
              <a:ext uri="{FF2B5EF4-FFF2-40B4-BE49-F238E27FC236}">
                <a16:creationId xmlns:a16="http://schemas.microsoft.com/office/drawing/2014/main" id="{C9D33B23-71E5-4AAE-B6A9-D59227014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3708596"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8" name="Afbeelding 7">
            <a:extLst>
              <a:ext uri="{FF2B5EF4-FFF2-40B4-BE49-F238E27FC236}">
                <a16:creationId xmlns:a16="http://schemas.microsoft.com/office/drawing/2014/main" id="{7ADCB646-FA79-4084-A02A-8A9FEAC9CF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1923" y="647699"/>
            <a:ext cx="2726837" cy="2658666"/>
          </a:xfrm>
          <a:prstGeom prst="rect">
            <a:avLst/>
          </a:prstGeom>
          <a:effectLst/>
        </p:spPr>
      </p:pic>
      <p:pic>
        <p:nvPicPr>
          <p:cNvPr id="6" name="Afbeelding 5">
            <a:extLst>
              <a:ext uri="{FF2B5EF4-FFF2-40B4-BE49-F238E27FC236}">
                <a16:creationId xmlns:a16="http://schemas.microsoft.com/office/drawing/2014/main" id="{113C6D28-3BE9-4FDF-9155-A52E3A8FBB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854" y="4219303"/>
            <a:ext cx="6270662" cy="1222779"/>
          </a:xfrm>
          <a:prstGeom prst="rect">
            <a:avLst/>
          </a:prstGeom>
          <a:effectLst/>
        </p:spPr>
      </p:pic>
    </p:spTree>
    <p:extLst>
      <p:ext uri="{BB962C8B-B14F-4D97-AF65-F5344CB8AC3E}">
        <p14:creationId xmlns:p14="http://schemas.microsoft.com/office/powerpoint/2010/main" val="3879438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69C317-350B-50F8-96D4-713EC0198B8A}"/>
              </a:ext>
            </a:extLst>
          </p:cNvPr>
          <p:cNvSpPr>
            <a:spLocks noGrp="1"/>
          </p:cNvSpPr>
          <p:nvPr>
            <p:ph type="title"/>
          </p:nvPr>
        </p:nvSpPr>
        <p:spPr/>
        <p:txBody>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Voorbeeld</a:t>
            </a:r>
            <a:r>
              <a:rPr lang="nl-NL" dirty="0"/>
              <a:t> </a:t>
            </a:r>
            <a:r>
              <a:rPr lang="nl-NL" sz="4400" b="1" dirty="0">
                <a:solidFill>
                  <a:schemeClr val="bg2">
                    <a:lumMod val="20000"/>
                    <a:lumOff val="80000"/>
                  </a:schemeClr>
                </a:solidFill>
                <a:latin typeface="Aharoni" panose="020B0604020202020204" pitchFamily="2" charset="-79"/>
                <a:cs typeface="Aharoni" panose="020B0604020202020204" pitchFamily="2" charset="-79"/>
              </a:rPr>
              <a:t>reiskostenvergoeding</a:t>
            </a:r>
          </a:p>
        </p:txBody>
      </p:sp>
      <p:graphicFrame>
        <p:nvGraphicFramePr>
          <p:cNvPr id="4" name="Tijdelijke aanduiding voor inhoud 3">
            <a:extLst>
              <a:ext uri="{FF2B5EF4-FFF2-40B4-BE49-F238E27FC236}">
                <a16:creationId xmlns:a16="http://schemas.microsoft.com/office/drawing/2014/main" id="{7D0DD799-E57E-5A7E-48CD-C3C0DF2BF127}"/>
              </a:ext>
            </a:extLst>
          </p:cNvPr>
          <p:cNvGraphicFramePr>
            <a:graphicFrameLocks noGrp="1"/>
          </p:cNvGraphicFramePr>
          <p:nvPr>
            <p:ph idx="1"/>
            <p:extLst>
              <p:ext uri="{D42A27DB-BD31-4B8C-83A1-F6EECF244321}">
                <p14:modId xmlns:p14="http://schemas.microsoft.com/office/powerpoint/2010/main" val="1261848483"/>
              </p:ext>
            </p:extLst>
          </p:nvPr>
        </p:nvGraphicFramePr>
        <p:xfrm>
          <a:off x="2396971" y="1296141"/>
          <a:ext cx="5921406" cy="3536369"/>
        </p:xfrm>
        <a:graphic>
          <a:graphicData uri="http://schemas.openxmlformats.org/drawingml/2006/table">
            <a:tbl>
              <a:tblPr/>
              <a:tblGrid>
                <a:gridCol w="1946387">
                  <a:extLst>
                    <a:ext uri="{9D8B030D-6E8A-4147-A177-3AD203B41FA5}">
                      <a16:colId xmlns:a16="http://schemas.microsoft.com/office/drawing/2014/main" val="1824427427"/>
                    </a:ext>
                  </a:extLst>
                </a:gridCol>
                <a:gridCol w="2056044">
                  <a:extLst>
                    <a:ext uri="{9D8B030D-6E8A-4147-A177-3AD203B41FA5}">
                      <a16:colId xmlns:a16="http://schemas.microsoft.com/office/drawing/2014/main" val="1573655000"/>
                    </a:ext>
                  </a:extLst>
                </a:gridCol>
                <a:gridCol w="1918975">
                  <a:extLst>
                    <a:ext uri="{9D8B030D-6E8A-4147-A177-3AD203B41FA5}">
                      <a16:colId xmlns:a16="http://schemas.microsoft.com/office/drawing/2014/main" val="2574656978"/>
                    </a:ext>
                  </a:extLst>
                </a:gridCol>
              </a:tblGrid>
              <a:tr h="1145863">
                <a:tc>
                  <a:txBody>
                    <a:bodyPr/>
                    <a:lstStyle/>
                    <a:p>
                      <a:pPr algn="ctr" fontAlgn="t"/>
                      <a:r>
                        <a:rPr lang="nl-NL" sz="1900" b="0" i="0" kern="1200" dirty="0">
                          <a:solidFill>
                            <a:schemeClr val="tx1"/>
                          </a:solidFill>
                          <a:latin typeface="+mj-lt"/>
                          <a:ea typeface="+mj-ea"/>
                          <a:cs typeface="+mj-cs"/>
                        </a:rPr>
                        <a:t>Afstand woon werk in </a:t>
                      </a:r>
                      <a:r>
                        <a:rPr lang="nl-NL" sz="1900" b="0" i="0" kern="1200" dirty="0" err="1">
                          <a:solidFill>
                            <a:schemeClr val="tx1"/>
                          </a:solidFill>
                          <a:latin typeface="+mj-lt"/>
                          <a:ea typeface="+mj-ea"/>
                          <a:cs typeface="+mj-cs"/>
                        </a:rPr>
                        <a:t>km's</a:t>
                      </a:r>
                      <a:endParaRPr lang="nl-NL" sz="1900" b="0" i="0" kern="1200" dirty="0">
                        <a:solidFill>
                          <a:schemeClr val="tx1"/>
                        </a:solidFill>
                        <a:latin typeface="+mj-lt"/>
                        <a:ea typeface="+mj-ea"/>
                        <a:cs typeface="+mj-cs"/>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nl-NL" sz="1900" b="0" i="0" kern="1200" dirty="0">
                          <a:solidFill>
                            <a:schemeClr val="tx1"/>
                          </a:solidFill>
                          <a:latin typeface="+mj-lt"/>
                          <a:ea typeface="+mj-ea"/>
                          <a:cs typeface="+mj-cs"/>
                        </a:rPr>
                        <a:t> €                 0,21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nl-NL" sz="1900" b="0" i="0" kern="1200" dirty="0">
                          <a:solidFill>
                            <a:schemeClr val="tx1"/>
                          </a:solidFill>
                          <a:latin typeface="+mj-lt"/>
                          <a:ea typeface="+mj-ea"/>
                          <a:cs typeface="+mj-cs"/>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8401091"/>
                  </a:ext>
                </a:extLst>
              </a:tr>
              <a:tr h="474150">
                <a:tc>
                  <a:txBody>
                    <a:bodyPr/>
                    <a:lstStyle/>
                    <a:p>
                      <a:pPr algn="ctr" fontAlgn="b"/>
                      <a:r>
                        <a:rPr lang="nl-NL" sz="1900" b="0" i="0" kern="1200" dirty="0">
                          <a:solidFill>
                            <a:schemeClr val="tx1"/>
                          </a:solidFill>
                          <a:latin typeface="+mj-lt"/>
                          <a:ea typeface="+mj-ea"/>
                          <a:cs typeface="+mj-cs"/>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a:solidFill>
                            <a:schemeClr val="tx1"/>
                          </a:solidFill>
                          <a:latin typeface="+mj-lt"/>
                          <a:ea typeface="+mj-ea"/>
                          <a:cs typeface="+mj-cs"/>
                        </a:rPr>
                        <a:t> €                 2,10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dirty="0">
                          <a:solidFill>
                            <a:schemeClr val="tx1"/>
                          </a:solidFill>
                          <a:latin typeface="+mj-lt"/>
                          <a:ea typeface="+mj-ea"/>
                          <a:cs typeface="+mj-cs"/>
                        </a:rPr>
                        <a:t>Netto per dag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604873"/>
                  </a:ext>
                </a:extLst>
              </a:tr>
              <a:tr h="474150">
                <a:tc>
                  <a:txBody>
                    <a:bodyPr/>
                    <a:lstStyle/>
                    <a:p>
                      <a:pPr algn="ctr" fontAlgn="b"/>
                      <a:r>
                        <a:rPr lang="nl-NL" sz="1900" b="0" i="0" kern="1200" dirty="0">
                          <a:solidFill>
                            <a:schemeClr val="tx1"/>
                          </a:solidFill>
                          <a:latin typeface="+mj-lt"/>
                          <a:ea typeface="+mj-ea"/>
                          <a:cs typeface="+mj-cs"/>
                        </a:rPr>
                        <a:t>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a:solidFill>
                            <a:schemeClr val="tx1"/>
                          </a:solidFill>
                          <a:latin typeface="+mj-lt"/>
                          <a:ea typeface="+mj-ea"/>
                          <a:cs typeface="+mj-cs"/>
                        </a:rPr>
                        <a:t> €                 4,20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dirty="0">
                          <a:solidFill>
                            <a:schemeClr val="tx1"/>
                          </a:solidFill>
                          <a:latin typeface="+mj-lt"/>
                          <a:ea typeface="+mj-ea"/>
                          <a:cs typeface="+mj-cs"/>
                        </a:rPr>
                        <a:t>Netto per dag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091715"/>
                  </a:ext>
                </a:extLst>
              </a:tr>
              <a:tr h="474150">
                <a:tc>
                  <a:txBody>
                    <a:bodyPr/>
                    <a:lstStyle/>
                    <a:p>
                      <a:pPr algn="ctr" fontAlgn="b"/>
                      <a:r>
                        <a:rPr lang="nl-NL" sz="1900" b="0" i="0" kern="1200" dirty="0">
                          <a:solidFill>
                            <a:schemeClr val="tx1"/>
                          </a:solidFill>
                          <a:latin typeface="+mj-lt"/>
                          <a:ea typeface="+mj-ea"/>
                          <a:cs typeface="+mj-cs"/>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a:solidFill>
                            <a:schemeClr val="tx1"/>
                          </a:solidFill>
                          <a:latin typeface="+mj-lt"/>
                          <a:ea typeface="+mj-ea"/>
                          <a:cs typeface="+mj-cs"/>
                        </a:rPr>
                        <a:t> €                 8,40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dirty="0">
                          <a:solidFill>
                            <a:schemeClr val="tx1"/>
                          </a:solidFill>
                          <a:latin typeface="+mj-lt"/>
                          <a:ea typeface="+mj-ea"/>
                          <a:cs typeface="+mj-cs"/>
                        </a:rPr>
                        <a:t>Netto per dag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44379"/>
                  </a:ext>
                </a:extLst>
              </a:tr>
              <a:tr h="474150">
                <a:tc>
                  <a:txBody>
                    <a:bodyPr/>
                    <a:lstStyle/>
                    <a:p>
                      <a:pPr algn="ctr" fontAlgn="b"/>
                      <a:r>
                        <a:rPr lang="nl-NL" sz="1900" b="0" i="0" kern="1200" dirty="0">
                          <a:solidFill>
                            <a:schemeClr val="tx1"/>
                          </a:solidFill>
                          <a:latin typeface="+mj-lt"/>
                          <a:ea typeface="+mj-ea"/>
                          <a:cs typeface="+mj-cs"/>
                        </a:rPr>
                        <a:t>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a:solidFill>
                            <a:schemeClr val="tx1"/>
                          </a:solidFill>
                          <a:latin typeface="+mj-lt"/>
                          <a:ea typeface="+mj-ea"/>
                          <a:cs typeface="+mj-cs"/>
                        </a:rPr>
                        <a:t> €               12,60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900" b="0" i="0" kern="1200" dirty="0">
                          <a:solidFill>
                            <a:schemeClr val="tx1"/>
                          </a:solidFill>
                          <a:latin typeface="+mj-lt"/>
                          <a:ea typeface="+mj-ea"/>
                          <a:cs typeface="+mj-cs"/>
                        </a:rPr>
                        <a:t>Netto per dag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037295"/>
                  </a:ext>
                </a:extLst>
              </a:tr>
              <a:tr h="493906">
                <a:tc>
                  <a:txBody>
                    <a:bodyPr/>
                    <a:lstStyle/>
                    <a:p>
                      <a:pPr algn="ctr" fontAlgn="b"/>
                      <a:r>
                        <a:rPr lang="nl-NL" sz="1900" b="0" i="0" kern="1200" dirty="0">
                          <a:solidFill>
                            <a:schemeClr val="tx1"/>
                          </a:solidFill>
                          <a:latin typeface="+mj-lt"/>
                          <a:ea typeface="+mj-ea"/>
                          <a:cs typeface="+mj-cs"/>
                        </a:rPr>
                        <a:t>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nl-NL" sz="1900" b="0" i="0" kern="1200">
                          <a:solidFill>
                            <a:schemeClr val="tx1"/>
                          </a:solidFill>
                          <a:latin typeface="+mj-lt"/>
                          <a:ea typeface="+mj-ea"/>
                          <a:cs typeface="+mj-cs"/>
                        </a:rPr>
                        <a:t> €               16,80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nl-NL" sz="1900" b="0" i="0" kern="1200" dirty="0">
                          <a:solidFill>
                            <a:schemeClr val="tx1"/>
                          </a:solidFill>
                          <a:latin typeface="+mj-lt"/>
                          <a:ea typeface="+mj-ea"/>
                          <a:cs typeface="+mj-cs"/>
                        </a:rPr>
                        <a:t>Netto per dag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014626"/>
                  </a:ext>
                </a:extLst>
              </a:tr>
            </a:tbl>
          </a:graphicData>
        </a:graphic>
      </p:graphicFrame>
    </p:spTree>
    <p:extLst>
      <p:ext uri="{BB962C8B-B14F-4D97-AF65-F5344CB8AC3E}">
        <p14:creationId xmlns:p14="http://schemas.microsoft.com/office/powerpoint/2010/main" val="205062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Urenbank</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fontScale="92500" lnSpcReduction="20000"/>
          </a:bodyPr>
          <a:lstStyle/>
          <a:p>
            <a:r>
              <a:rPr lang="nl-NL" dirty="0"/>
              <a:t>In de huidige cao lag deze afspraak. Alleen bleek deze administratief technisch niet uitvoerbaar door werkgever </a:t>
            </a:r>
            <a:r>
              <a:rPr lang="nl-NL" dirty="0" err="1"/>
              <a:t>Sappi</a:t>
            </a:r>
            <a:r>
              <a:rPr lang="nl-NL" dirty="0"/>
              <a:t>.</a:t>
            </a:r>
          </a:p>
          <a:p>
            <a:r>
              <a:rPr lang="nl-NL" dirty="0"/>
              <a:t>Na de nodige discussie heeft </a:t>
            </a:r>
            <a:r>
              <a:rPr lang="nl-NL" dirty="0" err="1"/>
              <a:t>Sappi</a:t>
            </a:r>
            <a:r>
              <a:rPr lang="nl-NL" dirty="0"/>
              <a:t> laten weten dit nu wel te kunnen  uitvoeren.</a:t>
            </a:r>
          </a:p>
          <a:p>
            <a:r>
              <a:rPr lang="nl-NL" dirty="0">
                <a:solidFill>
                  <a:srgbClr val="FF0000"/>
                </a:solidFill>
              </a:rPr>
              <a:t>Iedereen krijgt begin november vanuit </a:t>
            </a:r>
            <a:r>
              <a:rPr lang="nl-NL" dirty="0" err="1">
                <a:solidFill>
                  <a:srgbClr val="FF0000"/>
                </a:solidFill>
              </a:rPr>
              <a:t>Sappi</a:t>
            </a:r>
            <a:r>
              <a:rPr lang="nl-NL" dirty="0">
                <a:solidFill>
                  <a:srgbClr val="FF0000"/>
                </a:solidFill>
              </a:rPr>
              <a:t> de vraag gesteld of men de 48 uur extra wil werken voor het daaropvolgende jaar.</a:t>
            </a:r>
          </a:p>
          <a:p>
            <a:r>
              <a:rPr lang="nl-NL" dirty="0">
                <a:solidFill>
                  <a:srgbClr val="FF0000"/>
                </a:solidFill>
              </a:rPr>
              <a:t>De keuze is aan jou als werknemer!</a:t>
            </a:r>
          </a:p>
          <a:p>
            <a:r>
              <a:rPr lang="nl-NL" dirty="0"/>
              <a:t>Let op kies je voor 48 uur minder te gaan werken betekent dit uiteraard dat je dan ook minder salaris krijgt en dat is gelijk aan 2,5%. MINDER WERKEN IS GELIJK AAN MINDER SALARIS!!</a:t>
            </a:r>
          </a:p>
          <a:p>
            <a:pPr marL="0" indent="0">
              <a:buNone/>
            </a:pPr>
            <a:r>
              <a:rPr lang="nl-NL" dirty="0"/>
              <a:t> </a:t>
            </a:r>
          </a:p>
          <a:p>
            <a:endParaRPr lang="nl-NL" dirty="0"/>
          </a:p>
          <a:p>
            <a:pPr marL="0" indent="0">
              <a:buNone/>
            </a:pPr>
            <a:endParaRPr lang="nl-NL" dirty="0"/>
          </a:p>
          <a:p>
            <a:endParaRPr lang="nl-NL" sz="2800" dirty="0"/>
          </a:p>
          <a:p>
            <a:endParaRPr lang="nl-NL" sz="3200" dirty="0"/>
          </a:p>
        </p:txBody>
      </p:sp>
    </p:spTree>
    <p:extLst>
      <p:ext uri="{BB962C8B-B14F-4D97-AF65-F5344CB8AC3E}">
        <p14:creationId xmlns:p14="http://schemas.microsoft.com/office/powerpoint/2010/main" val="28365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Toepassing wet Wieg</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a:bodyPr>
          <a:lstStyle/>
          <a:p>
            <a:r>
              <a:rPr lang="nl-NL" dirty="0"/>
              <a:t>Aanvulling tot 100% </a:t>
            </a:r>
          </a:p>
          <a:p>
            <a:r>
              <a:rPr lang="nl-NL" dirty="0"/>
              <a:t>Je hebt als werknemer, waarvan de partner is bevallen, vanaf 1 juli 2020 recht op maximaal 5 maal de arbeidsduur per week aan aanvullend geboorteverlof. Dit verlof kan pas worden gebruikt  nadat het eerste reguliere geboorteverlof (met behoud van het loon) is opgenomen. Het aanvullend geboorteverlof is ten minste 70% van het maximumdagloon. </a:t>
            </a:r>
          </a:p>
          <a:p>
            <a:pPr marL="0" indent="0">
              <a:buNone/>
            </a:pPr>
            <a:endParaRPr lang="nl-NL" dirty="0"/>
          </a:p>
          <a:p>
            <a:endParaRPr lang="nl-NL" dirty="0"/>
          </a:p>
          <a:p>
            <a:endParaRPr lang="nl-NL" sz="2800" dirty="0"/>
          </a:p>
          <a:p>
            <a:endParaRPr lang="nl-NL" sz="3200" dirty="0"/>
          </a:p>
        </p:txBody>
      </p:sp>
    </p:spTree>
    <p:extLst>
      <p:ext uri="{BB962C8B-B14F-4D97-AF65-F5344CB8AC3E}">
        <p14:creationId xmlns:p14="http://schemas.microsoft.com/office/powerpoint/2010/main" val="195310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Bijdragen t.b.v. vakbond</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a:bodyPr>
          <a:lstStyle/>
          <a:p>
            <a:r>
              <a:rPr lang="nl-NL" dirty="0">
                <a:effectLst/>
                <a:latin typeface="Arial" panose="020B0604020202020204" pitchFamily="34" charset="0"/>
                <a:ea typeface="Calibri" panose="020F0502020204030204" pitchFamily="34" charset="0"/>
              </a:rPr>
              <a:t>De vakbondscontributie kan fiscaal vriendelijk worden betaald vanuit de WKR</a:t>
            </a:r>
          </a:p>
          <a:p>
            <a:r>
              <a:rPr lang="nl-NL" dirty="0">
                <a:latin typeface="Arial" panose="020B0604020202020204" pitchFamily="34" charset="0"/>
                <a:ea typeface="Calibri" panose="020F0502020204030204" pitchFamily="34" charset="0"/>
              </a:rPr>
              <a:t>Je kunt je  contributie voor een deel terughalen via je  lidmaatschapsverklaring, in te dienen bij werkgever </a:t>
            </a:r>
            <a:r>
              <a:rPr lang="nl-NL" dirty="0" err="1">
                <a:latin typeface="Arial" panose="020B0604020202020204" pitchFamily="34" charset="0"/>
                <a:ea typeface="Calibri" panose="020F0502020204030204" pitchFamily="34" charset="0"/>
              </a:rPr>
              <a:t>Sappi</a:t>
            </a:r>
            <a:endParaRPr lang="nl-NL" dirty="0">
              <a:effectLst/>
              <a:latin typeface="Arial" panose="020B0604020202020204" pitchFamily="34" charset="0"/>
              <a:ea typeface="Calibri" panose="020F0502020204030204" pitchFamily="34" charset="0"/>
            </a:endParaRPr>
          </a:p>
          <a:p>
            <a:r>
              <a:rPr lang="nl-NL" dirty="0">
                <a:effectLst/>
                <a:latin typeface="Arial" panose="020B0604020202020204" pitchFamily="34" charset="0"/>
                <a:ea typeface="Calibri" panose="020F0502020204030204" pitchFamily="34" charset="0"/>
              </a:rPr>
              <a:t>De AWVN- Werkgeversbijdrageregeling zal worden voortgezet</a:t>
            </a:r>
            <a:endParaRPr lang="nl-NL" sz="2400" dirty="0"/>
          </a:p>
          <a:p>
            <a:endParaRPr lang="nl-NL" sz="2800" dirty="0"/>
          </a:p>
          <a:p>
            <a:endParaRPr lang="nl-NL" sz="3200" dirty="0"/>
          </a:p>
        </p:txBody>
      </p:sp>
    </p:spTree>
    <p:extLst>
      <p:ext uri="{BB962C8B-B14F-4D97-AF65-F5344CB8AC3E}">
        <p14:creationId xmlns:p14="http://schemas.microsoft.com/office/powerpoint/2010/main" val="274971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Agenda komend jaar</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9529292" cy="4023360"/>
          </a:xfrm>
        </p:spPr>
        <p:txBody>
          <a:bodyPr>
            <a:normAutofit/>
          </a:bodyPr>
          <a:lstStyle/>
          <a:p>
            <a:r>
              <a:rPr lang="nl-NL" sz="2800" dirty="0"/>
              <a:t>Versimpeling verlofregeling </a:t>
            </a:r>
            <a:r>
              <a:rPr lang="nl-NL" sz="2400" dirty="0"/>
              <a:t>(behoud cao afspraken)</a:t>
            </a:r>
          </a:p>
          <a:p>
            <a:pPr marL="0" indent="0">
              <a:buNone/>
            </a:pPr>
            <a:r>
              <a:rPr lang="nl-NL" sz="2400" dirty="0"/>
              <a:t>	Er wordt NIEMAND iets afgenomen!</a:t>
            </a:r>
            <a:endParaRPr lang="nl-NL" sz="2800" dirty="0"/>
          </a:p>
          <a:p>
            <a:r>
              <a:rPr lang="nl-NL" sz="2800" dirty="0"/>
              <a:t>Duurzame inzetbaarheid</a:t>
            </a:r>
          </a:p>
          <a:p>
            <a:r>
              <a:rPr lang="nl-NL" sz="2800" dirty="0"/>
              <a:t>Leegloopdagen</a:t>
            </a:r>
          </a:p>
          <a:p>
            <a:r>
              <a:rPr lang="nl-NL" sz="2800" dirty="0"/>
              <a:t>Flexibiliteit: meer eigen regie op planning</a:t>
            </a:r>
          </a:p>
          <a:p>
            <a:endParaRPr lang="nl-NL" sz="2800" dirty="0"/>
          </a:p>
          <a:p>
            <a:endParaRPr lang="nl-NL" sz="3200" dirty="0"/>
          </a:p>
        </p:txBody>
      </p:sp>
    </p:spTree>
    <p:extLst>
      <p:ext uri="{BB962C8B-B14F-4D97-AF65-F5344CB8AC3E}">
        <p14:creationId xmlns:p14="http://schemas.microsoft.com/office/powerpoint/2010/main" val="120373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Vragen</a:t>
            </a:r>
            <a:r>
              <a:rPr lang="nl-NL" dirty="0"/>
              <a:t> </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a:bodyPr>
          <a:lstStyle/>
          <a:p>
            <a:pPr marL="0" indent="0">
              <a:buNone/>
            </a:pPr>
            <a:endParaRPr lang="nl-NL" dirty="0"/>
          </a:p>
          <a:p>
            <a:endParaRPr lang="nl-NL" sz="2800" dirty="0"/>
          </a:p>
          <a:p>
            <a:endParaRPr lang="nl-NL" sz="3200" dirty="0"/>
          </a:p>
        </p:txBody>
      </p:sp>
    </p:spTree>
    <p:extLst>
      <p:ext uri="{BB962C8B-B14F-4D97-AF65-F5344CB8AC3E}">
        <p14:creationId xmlns:p14="http://schemas.microsoft.com/office/powerpoint/2010/main" val="4232466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Stemming</a:t>
            </a:r>
            <a:endParaRPr lang="nl-NL" dirty="0"/>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a:bodyPr>
          <a:lstStyle/>
          <a:p>
            <a:r>
              <a:rPr lang="nl-NL" sz="2800" dirty="0"/>
              <a:t>Stemming geldt per vakbond</a:t>
            </a:r>
          </a:p>
          <a:p>
            <a:r>
              <a:rPr lang="nl-NL" sz="2800" dirty="0"/>
              <a:t>ACV/Belgische leden stemmen mee met FNV</a:t>
            </a:r>
          </a:p>
          <a:p>
            <a:endParaRPr lang="nl-NL" sz="3200" dirty="0"/>
          </a:p>
        </p:txBody>
      </p:sp>
    </p:spTree>
    <p:extLst>
      <p:ext uri="{BB962C8B-B14F-4D97-AF65-F5344CB8AC3E}">
        <p14:creationId xmlns:p14="http://schemas.microsoft.com/office/powerpoint/2010/main" val="1845843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Vervolg</a:t>
            </a:r>
            <a:endParaRPr lang="nl-NL" dirty="0"/>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a:bodyPr>
          <a:lstStyle/>
          <a:p>
            <a:pPr marL="0" indent="0">
              <a:buNone/>
            </a:pPr>
            <a:endParaRPr lang="nl-NL" dirty="0"/>
          </a:p>
          <a:p>
            <a:endParaRPr lang="nl-NL" sz="2800" dirty="0"/>
          </a:p>
          <a:p>
            <a:endParaRPr lang="nl-NL" sz="3200" dirty="0"/>
          </a:p>
        </p:txBody>
      </p:sp>
    </p:spTree>
    <p:extLst>
      <p:ext uri="{BB962C8B-B14F-4D97-AF65-F5344CB8AC3E}">
        <p14:creationId xmlns:p14="http://schemas.microsoft.com/office/powerpoint/2010/main" val="346708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D1271E-E74D-4ECB-9996-F0032E7C5840}"/>
              </a:ext>
            </a:extLst>
          </p:cNvPr>
          <p:cNvSpPr>
            <a:spLocks noGrp="1"/>
          </p:cNvSpPr>
          <p:nvPr>
            <p:ph type="title"/>
          </p:nvPr>
        </p:nvSpPr>
        <p:spPr>
          <a:xfrm>
            <a:off x="1206462" y="263527"/>
            <a:ext cx="10058400" cy="1450757"/>
          </a:xfrm>
        </p:spPr>
        <p:txBody>
          <a:bodyPr/>
          <a:lstStyle/>
          <a:p>
            <a:r>
              <a:rPr lang="nl-NL" sz="8800" b="1" dirty="0">
                <a:solidFill>
                  <a:schemeClr val="bg2">
                    <a:lumMod val="20000"/>
                    <a:lumOff val="80000"/>
                  </a:schemeClr>
                </a:solidFill>
                <a:latin typeface="Aharoni" panose="020B0604020202020204" pitchFamily="2" charset="-79"/>
                <a:cs typeface="Aharoni" panose="020B0604020202020204" pitchFamily="2" charset="-79"/>
              </a:rPr>
              <a:t>Agenda</a:t>
            </a:r>
            <a:r>
              <a:rPr lang="nl-NL" dirty="0"/>
              <a:t> </a:t>
            </a:r>
          </a:p>
        </p:txBody>
      </p:sp>
      <p:sp>
        <p:nvSpPr>
          <p:cNvPr id="3" name="Tijdelijke aanduiding voor inhoud 2">
            <a:extLst>
              <a:ext uri="{FF2B5EF4-FFF2-40B4-BE49-F238E27FC236}">
                <a16:creationId xmlns:a16="http://schemas.microsoft.com/office/drawing/2014/main" id="{3B037EA9-0684-4F53-9365-021BF67810BE}"/>
              </a:ext>
            </a:extLst>
          </p:cNvPr>
          <p:cNvSpPr>
            <a:spLocks noGrp="1"/>
          </p:cNvSpPr>
          <p:nvPr>
            <p:ph idx="1"/>
          </p:nvPr>
        </p:nvSpPr>
        <p:spPr/>
        <p:txBody>
          <a:bodyPr>
            <a:normAutofit/>
          </a:bodyPr>
          <a:lstStyle/>
          <a:p>
            <a:r>
              <a:rPr lang="nl-NL" sz="3600" b="1" dirty="0">
                <a:solidFill>
                  <a:schemeClr val="bg2">
                    <a:lumMod val="20000"/>
                    <a:lumOff val="80000"/>
                  </a:schemeClr>
                </a:solidFill>
              </a:rPr>
              <a:t>Welkom</a:t>
            </a:r>
          </a:p>
          <a:p>
            <a:r>
              <a:rPr lang="nl-NL" sz="3600" b="1" dirty="0">
                <a:solidFill>
                  <a:schemeClr val="bg2">
                    <a:lumMod val="20000"/>
                    <a:lumOff val="80000"/>
                  </a:schemeClr>
                </a:solidFill>
              </a:rPr>
              <a:t>Presentatie onderhandelingsresultaat</a:t>
            </a:r>
          </a:p>
          <a:p>
            <a:r>
              <a:rPr lang="nl-NL" sz="3600" b="1" dirty="0">
                <a:solidFill>
                  <a:schemeClr val="bg2">
                    <a:lumMod val="20000"/>
                    <a:lumOff val="80000"/>
                  </a:schemeClr>
                </a:solidFill>
              </a:rPr>
              <a:t>Vragen</a:t>
            </a:r>
          </a:p>
          <a:p>
            <a:r>
              <a:rPr lang="nl-NL" sz="3600" b="1" dirty="0">
                <a:solidFill>
                  <a:schemeClr val="bg2">
                    <a:lumMod val="20000"/>
                    <a:lumOff val="80000"/>
                  </a:schemeClr>
                </a:solidFill>
              </a:rPr>
              <a:t>Stemming</a:t>
            </a:r>
          </a:p>
          <a:p>
            <a:r>
              <a:rPr lang="nl-NL" sz="3600" b="1" dirty="0">
                <a:solidFill>
                  <a:schemeClr val="bg2">
                    <a:lumMod val="20000"/>
                    <a:lumOff val="80000"/>
                  </a:schemeClr>
                </a:solidFill>
              </a:rPr>
              <a:t>Vervolg</a:t>
            </a:r>
            <a:endParaRPr lang="nl-NL" sz="4000" b="1" dirty="0">
              <a:solidFill>
                <a:schemeClr val="bg2">
                  <a:lumMod val="20000"/>
                  <a:lumOff val="80000"/>
                </a:schemeClr>
              </a:solidFill>
            </a:endParaRPr>
          </a:p>
        </p:txBody>
      </p:sp>
    </p:spTree>
    <p:extLst>
      <p:ext uri="{BB962C8B-B14F-4D97-AF65-F5344CB8AC3E}">
        <p14:creationId xmlns:p14="http://schemas.microsoft.com/office/powerpoint/2010/main" val="23078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Autofit/>
          </a:bodyPr>
          <a:lstStyle/>
          <a:p>
            <a:r>
              <a:rPr lang="nl-NL" sz="4800" b="1" dirty="0">
                <a:solidFill>
                  <a:schemeClr val="bg2">
                    <a:lumMod val="20000"/>
                    <a:lumOff val="80000"/>
                  </a:schemeClr>
                </a:solidFill>
                <a:latin typeface="Aharoni" panose="020B0604020202020204" pitchFamily="2" charset="-79"/>
                <a:cs typeface="Aharoni" panose="020B0604020202020204" pitchFamily="2" charset="-79"/>
              </a:rPr>
              <a:t>Onderhandelingsresultaat</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a:bodyPr>
          <a:lstStyle/>
          <a:p>
            <a:r>
              <a:rPr lang="nl-NL" sz="2400" b="1" dirty="0">
                <a:solidFill>
                  <a:schemeClr val="bg2">
                    <a:lumMod val="20000"/>
                    <a:lumOff val="80000"/>
                  </a:schemeClr>
                </a:solidFill>
              </a:rPr>
              <a:t>Looptijd</a:t>
            </a:r>
          </a:p>
          <a:p>
            <a:r>
              <a:rPr lang="nl-NL" sz="2400" b="1" dirty="0">
                <a:solidFill>
                  <a:schemeClr val="bg2">
                    <a:lumMod val="20000"/>
                    <a:lumOff val="80000"/>
                  </a:schemeClr>
                </a:solidFill>
              </a:rPr>
              <a:t>Inkomen </a:t>
            </a:r>
          </a:p>
          <a:p>
            <a:r>
              <a:rPr lang="nl-NL" sz="2400" b="1" dirty="0">
                <a:solidFill>
                  <a:schemeClr val="bg2">
                    <a:lumMod val="20000"/>
                    <a:lumOff val="80000"/>
                  </a:schemeClr>
                </a:solidFill>
              </a:rPr>
              <a:t>Reiskostenvergoeding</a:t>
            </a:r>
          </a:p>
          <a:p>
            <a:r>
              <a:rPr lang="nl-NL" sz="2400" b="1" dirty="0">
                <a:solidFill>
                  <a:schemeClr val="bg2">
                    <a:lumMod val="20000"/>
                    <a:lumOff val="80000"/>
                  </a:schemeClr>
                </a:solidFill>
              </a:rPr>
              <a:t>Urenbank</a:t>
            </a:r>
          </a:p>
          <a:p>
            <a:r>
              <a:rPr lang="nl-NL" sz="2400" b="1" dirty="0">
                <a:solidFill>
                  <a:schemeClr val="bg2">
                    <a:lumMod val="20000"/>
                    <a:lumOff val="80000"/>
                  </a:schemeClr>
                </a:solidFill>
              </a:rPr>
              <a:t>Toepassing wet Wieg</a:t>
            </a:r>
          </a:p>
          <a:p>
            <a:r>
              <a:rPr lang="nl-NL" sz="2400" b="1" dirty="0">
                <a:solidFill>
                  <a:schemeClr val="bg2">
                    <a:lumMod val="20000"/>
                    <a:lumOff val="80000"/>
                  </a:schemeClr>
                </a:solidFill>
              </a:rPr>
              <a:t>Vakbondscontributie</a:t>
            </a:r>
          </a:p>
          <a:p>
            <a:r>
              <a:rPr lang="nl-NL" sz="2400" b="1" dirty="0">
                <a:solidFill>
                  <a:schemeClr val="bg2">
                    <a:lumMod val="20000"/>
                    <a:lumOff val="80000"/>
                  </a:schemeClr>
                </a:solidFill>
              </a:rPr>
              <a:t>Werkgeversbijdrage</a:t>
            </a:r>
          </a:p>
          <a:p>
            <a:r>
              <a:rPr lang="nl-NL" sz="2400" b="1" dirty="0">
                <a:solidFill>
                  <a:schemeClr val="bg2">
                    <a:lumMod val="20000"/>
                    <a:lumOff val="80000"/>
                  </a:schemeClr>
                </a:solidFill>
              </a:rPr>
              <a:t>Agenda komend jaar</a:t>
            </a:r>
          </a:p>
          <a:p>
            <a:endParaRPr lang="nl-NL" dirty="0"/>
          </a:p>
          <a:p>
            <a:endParaRPr lang="nl-NL" sz="2800" dirty="0"/>
          </a:p>
          <a:p>
            <a:endParaRPr lang="nl-NL" sz="3200" dirty="0"/>
          </a:p>
        </p:txBody>
      </p:sp>
    </p:spTree>
    <p:extLst>
      <p:ext uri="{BB962C8B-B14F-4D97-AF65-F5344CB8AC3E}">
        <p14:creationId xmlns:p14="http://schemas.microsoft.com/office/powerpoint/2010/main" val="171403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800" b="1" dirty="0">
                <a:solidFill>
                  <a:schemeClr val="bg2">
                    <a:lumMod val="20000"/>
                    <a:lumOff val="80000"/>
                  </a:schemeClr>
                </a:solidFill>
                <a:latin typeface="Aharoni" panose="020B0604020202020204" pitchFamily="2" charset="-79"/>
                <a:cs typeface="Aharoni" panose="020B0604020202020204" pitchFamily="2" charset="-79"/>
              </a:rPr>
              <a:t>Looptijd</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8552748" cy="4023360"/>
          </a:xfrm>
        </p:spPr>
        <p:txBody>
          <a:bodyPr>
            <a:normAutofit/>
          </a:bodyPr>
          <a:lstStyle/>
          <a:p>
            <a:endParaRPr lang="nl-NL" dirty="0"/>
          </a:p>
          <a:p>
            <a:r>
              <a:rPr lang="nl-NL" dirty="0"/>
              <a:t>Van 01-04-2023 t/m 31-03-2024</a:t>
            </a:r>
          </a:p>
          <a:p>
            <a:endParaRPr lang="nl-NL" dirty="0"/>
          </a:p>
          <a:p>
            <a:r>
              <a:rPr lang="nl-NL" dirty="0"/>
              <a:t>Gezien de huidige maatschappelijke en economische ontwikkelingen een logische keuze </a:t>
            </a:r>
          </a:p>
          <a:p>
            <a:endParaRPr lang="nl-NL" dirty="0"/>
          </a:p>
          <a:p>
            <a:endParaRPr lang="nl-NL" sz="2800" dirty="0"/>
          </a:p>
          <a:p>
            <a:endParaRPr lang="nl-NL" sz="3200" dirty="0"/>
          </a:p>
        </p:txBody>
      </p:sp>
    </p:spTree>
    <p:extLst>
      <p:ext uri="{BB962C8B-B14F-4D97-AF65-F5344CB8AC3E}">
        <p14:creationId xmlns:p14="http://schemas.microsoft.com/office/powerpoint/2010/main" val="142773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800" b="1" dirty="0">
                <a:solidFill>
                  <a:schemeClr val="bg2">
                    <a:lumMod val="20000"/>
                    <a:lumOff val="80000"/>
                  </a:schemeClr>
                </a:solidFill>
                <a:latin typeface="Aharoni" panose="020B0604020202020204" pitchFamily="2" charset="-79"/>
                <a:cs typeface="Aharoni" panose="020B0604020202020204" pitchFamily="2" charset="-79"/>
              </a:rPr>
              <a:t>Inkomen (1/2)</a:t>
            </a:r>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8" y="1845734"/>
            <a:ext cx="9662457" cy="4023360"/>
          </a:xfrm>
        </p:spPr>
        <p:txBody>
          <a:bodyPr>
            <a:normAutofit/>
          </a:bodyPr>
          <a:lstStyle/>
          <a:p>
            <a:r>
              <a:rPr lang="nl-NL" sz="2400" dirty="0"/>
              <a:t>Centen i.p.v. procenten</a:t>
            </a:r>
          </a:p>
          <a:p>
            <a:r>
              <a:rPr lang="nl-NL" sz="2400" dirty="0"/>
              <a:t>Waarom?</a:t>
            </a:r>
          </a:p>
          <a:p>
            <a:pPr marL="0" indent="0">
              <a:buNone/>
            </a:pPr>
            <a:r>
              <a:rPr lang="nl-NL" sz="2000" dirty="0"/>
              <a:t>Initiatief komt nu </a:t>
            </a:r>
            <a:r>
              <a:rPr lang="nl-NL" dirty="0"/>
              <a:t>primair</a:t>
            </a:r>
            <a:r>
              <a:rPr lang="nl-NL" sz="2000" dirty="0"/>
              <a:t> vanuit werkgever, maar bonden hebben </a:t>
            </a:r>
            <a:r>
              <a:rPr lang="nl-NL" dirty="0"/>
              <a:t>hier </a:t>
            </a:r>
            <a:r>
              <a:rPr lang="nl-NL" sz="2000" dirty="0"/>
              <a:t>in het verleden vaker om verzocht. </a:t>
            </a:r>
          </a:p>
          <a:p>
            <a:pPr lvl="1"/>
            <a:r>
              <a:rPr lang="nl-NL" dirty="0"/>
              <a:t>Gezien de uitzonderlijke economische situatie omarmen bonden dit;</a:t>
            </a:r>
            <a:endParaRPr lang="nl-NL" sz="1600" dirty="0"/>
          </a:p>
          <a:p>
            <a:pPr lvl="1"/>
            <a:r>
              <a:rPr lang="nl-NL" dirty="0"/>
              <a:t>Lagere loongroepen voelen momenteel de meeste pijn;</a:t>
            </a:r>
          </a:p>
          <a:p>
            <a:pPr lvl="1"/>
            <a:r>
              <a:rPr lang="nl-NL" dirty="0"/>
              <a:t>Solidariteitsprincipe;</a:t>
            </a:r>
          </a:p>
          <a:p>
            <a:pPr lvl="1"/>
            <a:r>
              <a:rPr lang="nl-NL" dirty="0"/>
              <a:t>Aantrekkelijkheid arbeidsmarkt in lagere salarisgroepen. </a:t>
            </a:r>
          </a:p>
          <a:p>
            <a:pPr lvl="1"/>
            <a:endParaRPr lang="nl-NL" dirty="0"/>
          </a:p>
          <a:p>
            <a:endParaRPr lang="nl-NL" sz="3200" dirty="0"/>
          </a:p>
          <a:p>
            <a:endParaRPr lang="nl-NL" sz="3200" dirty="0"/>
          </a:p>
        </p:txBody>
      </p:sp>
    </p:spTree>
    <p:extLst>
      <p:ext uri="{BB962C8B-B14F-4D97-AF65-F5344CB8AC3E}">
        <p14:creationId xmlns:p14="http://schemas.microsoft.com/office/powerpoint/2010/main" val="3908445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Inkomen (1/2)</a:t>
            </a:r>
            <a:endParaRPr lang="nl-NL" dirty="0"/>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6454987" cy="4023360"/>
          </a:xfrm>
        </p:spPr>
        <p:txBody>
          <a:bodyPr>
            <a:normAutofit/>
          </a:bodyPr>
          <a:lstStyle/>
          <a:p>
            <a:r>
              <a:rPr lang="nl-NL" dirty="0"/>
              <a:t>Totaal € 280,00 bruto </a:t>
            </a:r>
          </a:p>
          <a:p>
            <a:pPr lvl="1"/>
            <a:r>
              <a:rPr lang="nl-NL" dirty="0"/>
              <a:t>€ 200,00 per 01-04-2023</a:t>
            </a:r>
          </a:p>
          <a:p>
            <a:pPr lvl="1"/>
            <a:r>
              <a:rPr lang="nl-NL" sz="1800" dirty="0"/>
              <a:t>€ 80,00 per 01-10-2023</a:t>
            </a:r>
          </a:p>
          <a:p>
            <a:pPr lvl="1"/>
            <a:endParaRPr lang="nl-NL" sz="1800" dirty="0"/>
          </a:p>
          <a:p>
            <a:r>
              <a:rPr lang="nl-NL" dirty="0"/>
              <a:t>Waarom knip in geld en tijd?</a:t>
            </a:r>
          </a:p>
          <a:p>
            <a:pPr lvl="1"/>
            <a:r>
              <a:rPr lang="nl-NL" dirty="0"/>
              <a:t>Geen volledige productie (stilstand)</a:t>
            </a:r>
          </a:p>
          <a:p>
            <a:pPr lvl="1"/>
            <a:r>
              <a:rPr lang="nl-NL" dirty="0"/>
              <a:t>Cashflow beperkt</a:t>
            </a:r>
          </a:p>
          <a:p>
            <a:pPr lvl="1"/>
            <a:r>
              <a:rPr lang="nl-NL" dirty="0"/>
              <a:t>Vooruitzichten niet florissant</a:t>
            </a:r>
          </a:p>
          <a:p>
            <a:pPr marL="457200" lvl="1" indent="0">
              <a:buNone/>
            </a:pPr>
            <a:endParaRPr lang="nl-NL" sz="2000" dirty="0"/>
          </a:p>
          <a:p>
            <a:pPr marL="0" indent="0">
              <a:buNone/>
            </a:pPr>
            <a:endParaRPr lang="nl-NL" sz="2800" dirty="0"/>
          </a:p>
          <a:p>
            <a:pPr marL="0" indent="0">
              <a:buNone/>
            </a:pPr>
            <a:endParaRPr lang="nl-NL" sz="2800" dirty="0"/>
          </a:p>
          <a:p>
            <a:endParaRPr lang="nl-NL" sz="3200" dirty="0"/>
          </a:p>
        </p:txBody>
      </p:sp>
    </p:spTree>
    <p:extLst>
      <p:ext uri="{BB962C8B-B14F-4D97-AF65-F5344CB8AC3E}">
        <p14:creationId xmlns:p14="http://schemas.microsoft.com/office/powerpoint/2010/main" val="252379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F15299-FE8D-C7BA-36E9-8CF24EE5176A}"/>
              </a:ext>
            </a:extLst>
          </p:cNvPr>
          <p:cNvSpPr>
            <a:spLocks noGrp="1"/>
          </p:cNvSpPr>
          <p:nvPr>
            <p:ph type="title"/>
          </p:nvPr>
        </p:nvSpPr>
        <p:spPr/>
        <p:txBody>
          <a:bodyPr/>
          <a:lstStyle/>
          <a:p>
            <a:r>
              <a:rPr lang="nl-NL" sz="4800" b="1" dirty="0">
                <a:solidFill>
                  <a:schemeClr val="bg2">
                    <a:lumMod val="20000"/>
                    <a:lumOff val="80000"/>
                  </a:schemeClr>
                </a:solidFill>
                <a:latin typeface="Aharoni" panose="020B0604020202020204" pitchFamily="2" charset="-79"/>
                <a:cs typeface="Aharoni" panose="020B0604020202020204" pitchFamily="2" charset="-79"/>
              </a:rPr>
              <a:t>Centen in procenten </a:t>
            </a:r>
          </a:p>
        </p:txBody>
      </p:sp>
      <p:sp>
        <p:nvSpPr>
          <p:cNvPr id="11" name="Tekstvak 10">
            <a:extLst>
              <a:ext uri="{FF2B5EF4-FFF2-40B4-BE49-F238E27FC236}">
                <a16:creationId xmlns:a16="http://schemas.microsoft.com/office/drawing/2014/main" id="{F19FC899-5557-EB64-F7E3-99E3B72F9C3E}"/>
              </a:ext>
            </a:extLst>
          </p:cNvPr>
          <p:cNvSpPr txBox="1"/>
          <p:nvPr/>
        </p:nvSpPr>
        <p:spPr>
          <a:xfrm>
            <a:off x="781234" y="5717222"/>
            <a:ext cx="7128769" cy="369332"/>
          </a:xfrm>
          <a:prstGeom prst="rect">
            <a:avLst/>
          </a:prstGeom>
          <a:noFill/>
        </p:spPr>
        <p:txBody>
          <a:bodyPr wrap="square" rtlCol="0">
            <a:spAutoFit/>
          </a:bodyPr>
          <a:lstStyle/>
          <a:p>
            <a:r>
              <a:rPr lang="nl-NL" b="1" dirty="0"/>
              <a:t>NB. Dit is excl. Reiskosten Woon – Werkverkeer </a:t>
            </a:r>
            <a:endParaRPr lang="nl-NL" dirty="0"/>
          </a:p>
        </p:txBody>
      </p:sp>
      <p:graphicFrame>
        <p:nvGraphicFramePr>
          <p:cNvPr id="8" name="Tijdelijke aanduiding voor inhoud 7">
            <a:extLst>
              <a:ext uri="{FF2B5EF4-FFF2-40B4-BE49-F238E27FC236}">
                <a16:creationId xmlns:a16="http://schemas.microsoft.com/office/drawing/2014/main" id="{C3D37F6D-177D-1F33-BF00-DD6C59BD9F59}"/>
              </a:ext>
            </a:extLst>
          </p:cNvPr>
          <p:cNvGraphicFramePr>
            <a:graphicFrameLocks noGrp="1"/>
          </p:cNvGraphicFramePr>
          <p:nvPr>
            <p:ph idx="1"/>
            <p:extLst>
              <p:ext uri="{D42A27DB-BD31-4B8C-83A1-F6EECF244321}">
                <p14:modId xmlns:p14="http://schemas.microsoft.com/office/powerpoint/2010/main" val="1231530667"/>
              </p:ext>
            </p:extLst>
          </p:nvPr>
        </p:nvGraphicFramePr>
        <p:xfrm>
          <a:off x="307702" y="1611067"/>
          <a:ext cx="10081539" cy="3741374"/>
        </p:xfrm>
        <a:graphic>
          <a:graphicData uri="http://schemas.openxmlformats.org/drawingml/2006/table">
            <a:tbl>
              <a:tblPr/>
              <a:tblGrid>
                <a:gridCol w="257719">
                  <a:extLst>
                    <a:ext uri="{9D8B030D-6E8A-4147-A177-3AD203B41FA5}">
                      <a16:colId xmlns:a16="http://schemas.microsoft.com/office/drawing/2014/main" val="675552233"/>
                    </a:ext>
                  </a:extLst>
                </a:gridCol>
                <a:gridCol w="827550">
                  <a:extLst>
                    <a:ext uri="{9D8B030D-6E8A-4147-A177-3AD203B41FA5}">
                      <a16:colId xmlns:a16="http://schemas.microsoft.com/office/drawing/2014/main" val="1420988507"/>
                    </a:ext>
                  </a:extLst>
                </a:gridCol>
                <a:gridCol w="920983">
                  <a:extLst>
                    <a:ext uri="{9D8B030D-6E8A-4147-A177-3AD203B41FA5}">
                      <a16:colId xmlns:a16="http://schemas.microsoft.com/office/drawing/2014/main" val="3076342225"/>
                    </a:ext>
                  </a:extLst>
                </a:gridCol>
                <a:gridCol w="827550">
                  <a:extLst>
                    <a:ext uri="{9D8B030D-6E8A-4147-A177-3AD203B41FA5}">
                      <a16:colId xmlns:a16="http://schemas.microsoft.com/office/drawing/2014/main" val="1911463487"/>
                    </a:ext>
                  </a:extLst>
                </a:gridCol>
                <a:gridCol w="880941">
                  <a:extLst>
                    <a:ext uri="{9D8B030D-6E8A-4147-A177-3AD203B41FA5}">
                      <a16:colId xmlns:a16="http://schemas.microsoft.com/office/drawing/2014/main" val="817216464"/>
                    </a:ext>
                  </a:extLst>
                </a:gridCol>
                <a:gridCol w="587294">
                  <a:extLst>
                    <a:ext uri="{9D8B030D-6E8A-4147-A177-3AD203B41FA5}">
                      <a16:colId xmlns:a16="http://schemas.microsoft.com/office/drawing/2014/main" val="3244068639"/>
                    </a:ext>
                  </a:extLst>
                </a:gridCol>
                <a:gridCol w="814203">
                  <a:extLst>
                    <a:ext uri="{9D8B030D-6E8A-4147-A177-3AD203B41FA5}">
                      <a16:colId xmlns:a16="http://schemas.microsoft.com/office/drawing/2014/main" val="3038434359"/>
                    </a:ext>
                  </a:extLst>
                </a:gridCol>
                <a:gridCol w="787507">
                  <a:extLst>
                    <a:ext uri="{9D8B030D-6E8A-4147-A177-3AD203B41FA5}">
                      <a16:colId xmlns:a16="http://schemas.microsoft.com/office/drawing/2014/main" val="31798322"/>
                    </a:ext>
                  </a:extLst>
                </a:gridCol>
                <a:gridCol w="934330">
                  <a:extLst>
                    <a:ext uri="{9D8B030D-6E8A-4147-A177-3AD203B41FA5}">
                      <a16:colId xmlns:a16="http://schemas.microsoft.com/office/drawing/2014/main" val="863700117"/>
                    </a:ext>
                  </a:extLst>
                </a:gridCol>
                <a:gridCol w="707422">
                  <a:extLst>
                    <a:ext uri="{9D8B030D-6E8A-4147-A177-3AD203B41FA5}">
                      <a16:colId xmlns:a16="http://schemas.microsoft.com/office/drawing/2014/main" val="363546797"/>
                    </a:ext>
                  </a:extLst>
                </a:gridCol>
                <a:gridCol w="867592">
                  <a:extLst>
                    <a:ext uri="{9D8B030D-6E8A-4147-A177-3AD203B41FA5}">
                      <a16:colId xmlns:a16="http://schemas.microsoft.com/office/drawing/2014/main" val="3458826491"/>
                    </a:ext>
                  </a:extLst>
                </a:gridCol>
                <a:gridCol w="827550">
                  <a:extLst>
                    <a:ext uri="{9D8B030D-6E8A-4147-A177-3AD203B41FA5}">
                      <a16:colId xmlns:a16="http://schemas.microsoft.com/office/drawing/2014/main" val="3932252332"/>
                    </a:ext>
                  </a:extLst>
                </a:gridCol>
                <a:gridCol w="840898">
                  <a:extLst>
                    <a:ext uri="{9D8B030D-6E8A-4147-A177-3AD203B41FA5}">
                      <a16:colId xmlns:a16="http://schemas.microsoft.com/office/drawing/2014/main" val="3017174585"/>
                    </a:ext>
                  </a:extLst>
                </a:gridCol>
              </a:tblGrid>
              <a:tr h="287195">
                <a:tc gridSpan="13">
                  <a:txBody>
                    <a:bodyPr/>
                    <a:lstStyle/>
                    <a:p>
                      <a:pPr algn="l" fontAlgn="b"/>
                      <a:r>
                        <a:rPr lang="nl-NL" sz="1000" b="1" i="0" u="none" strike="noStrike" dirty="0">
                          <a:solidFill>
                            <a:srgbClr val="000000"/>
                          </a:solidFill>
                          <a:effectLst/>
                          <a:latin typeface="Calibri" panose="020F0502020204030204" pitchFamily="34" charset="0"/>
                        </a:rPr>
                        <a:t>Berekening van gemiddelde stijging van salaris rekening houdende met de split per 1 april 2023 (€ 200,- op schaal) en per 1 oktober (€ 80,- op schaal) over 12 maanden.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829800224"/>
                  </a:ext>
                </a:extLst>
              </a:tr>
              <a:tr h="139231">
                <a:tc>
                  <a:txBody>
                    <a:bodyPr/>
                    <a:lstStyle/>
                    <a:p>
                      <a:pPr algn="l" fontAlgn="b"/>
                      <a:r>
                        <a:rPr lang="nl-NL" sz="1000" b="0" i="0" u="none" strike="noStrike" dirty="0">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nl-NL" sz="1000" b="0" i="0" u="none" strike="noStrike">
                          <a:solidFill>
                            <a:srgbClr val="000000"/>
                          </a:solidFill>
                          <a:effectLst/>
                          <a:latin typeface="Calibri" panose="020F0502020204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02399885"/>
                  </a:ext>
                </a:extLst>
              </a:tr>
              <a:tr h="466012">
                <a:tc>
                  <a:txBody>
                    <a:bodyPr/>
                    <a:lstStyle/>
                    <a:p>
                      <a:pPr algn="ctr" fontAlgn="b"/>
                      <a:r>
                        <a:rPr lang="nl-NL" sz="1000" b="1" i="0" u="none" strike="noStrike">
                          <a:solidFill>
                            <a:srgbClr val="FFFFFF"/>
                          </a:solidFill>
                          <a:effectLst/>
                          <a:latin typeface="Calibri" panose="020F0502020204030204" pitchFamily="34" charset="0"/>
                        </a:rPr>
                        <a:t>FG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dirty="0">
                          <a:solidFill>
                            <a:srgbClr val="FFFFFF"/>
                          </a:solidFill>
                          <a:effectLst/>
                          <a:latin typeface="Calibri" panose="020F0502020204030204" pitchFamily="34" charset="0"/>
                        </a:rPr>
                        <a:t>Mrt 23 gem. van </a:t>
                      </a:r>
                      <a:r>
                        <a:rPr lang="nl-NL" sz="1000" b="1" i="0" u="none" strike="noStrike" dirty="0" err="1">
                          <a:solidFill>
                            <a:srgbClr val="FFFFFF"/>
                          </a:solidFill>
                          <a:effectLst/>
                          <a:latin typeface="Calibri" panose="020F0502020204030204" pitchFamily="34" charset="0"/>
                        </a:rPr>
                        <a:t>Mndsal</a:t>
                      </a:r>
                      <a:r>
                        <a:rPr lang="nl-NL" sz="1000" b="1" i="0" u="none" strike="noStrike" dirty="0">
                          <a:solidFill>
                            <a:srgbClr val="FFFFFF"/>
                          </a:solidFill>
                          <a:effectLst/>
                          <a:latin typeface="Calibri" panose="020F050202020403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Mrt 23 gem. van Jaarsal.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Apr. 23 gem.  van   Mndsal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Apr.23 gem. van Jaarsal.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Gem. % verh.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Gem.van 12mnd verh.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Okt.23 gem. van Mndsal.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Okt. 23 gem. van Jaarsal.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Gem. van % verh.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Gem. van 6 mnd verh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Gem. van Tot. verh.12 mnd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ctr" fontAlgn="b"/>
                      <a:r>
                        <a:rPr lang="nl-NL" sz="1000" b="1" i="0" u="none" strike="noStrike">
                          <a:solidFill>
                            <a:srgbClr val="FFFFFF"/>
                          </a:solidFill>
                          <a:effectLst/>
                          <a:latin typeface="Calibri" panose="020F0502020204030204" pitchFamily="34" charset="0"/>
                        </a:rPr>
                        <a:t>Gem.verh. van split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val="1461131286"/>
                  </a:ext>
                </a:extLst>
              </a:tr>
              <a:tr h="287195">
                <a:tc>
                  <a:txBody>
                    <a:bodyPr/>
                    <a:lstStyle/>
                    <a:p>
                      <a:pPr algn="ctr" fontAlgn="b"/>
                      <a:r>
                        <a:rPr lang="nl-NL" sz="1000" b="0" i="0" u="none" strike="noStrike">
                          <a:solidFill>
                            <a:srgbClr val="000000"/>
                          </a:solidFill>
                          <a:effectLst/>
                          <a:latin typeface="Calibri" panose="020F0502020204030204"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3.034,66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42.485,20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3.275,66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45.859,21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7,94%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95,23%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3.372,06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47.208,81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2,94%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17,64%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112,87%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9,41%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072634992"/>
                  </a:ext>
                </a:extLst>
              </a:tr>
              <a:tr h="287195">
                <a:tc>
                  <a:txBody>
                    <a:bodyPr/>
                    <a:lstStyle/>
                    <a:p>
                      <a:pPr algn="ctr" fontAlgn="b"/>
                      <a:r>
                        <a:rPr lang="nl-NL" sz="1000" b="0" i="0" u="none" strike="noStrike" dirty="0">
                          <a:solidFill>
                            <a:schemeClr val="tx1"/>
                          </a:solidFill>
                          <a:effectLst/>
                          <a:latin typeface="Calibri" panose="020F0502020204030204"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3.400,90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47.612,62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3.651,22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51.117,07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7,36%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88,36%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3.751,35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52.518,85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2,74%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16,46%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104,82%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8,73%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968183"/>
                  </a:ext>
                </a:extLst>
              </a:tr>
              <a:tr h="287195">
                <a:tc>
                  <a:txBody>
                    <a:bodyPr/>
                    <a:lstStyle/>
                    <a:p>
                      <a:pPr algn="ctr" fontAlgn="b"/>
                      <a:r>
                        <a:rPr lang="nl-NL" sz="1000" b="0" i="0" u="none" strike="noStrike">
                          <a:solidFill>
                            <a:srgbClr val="000000"/>
                          </a:solidFill>
                          <a:effectLst/>
                          <a:latin typeface="Calibri" panose="020F0502020204030204"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3.627,38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50.783,31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3.880,49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54.326,90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6,99%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83,90%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3.981,74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55.744,33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2,61%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15,68%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99,58%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8,30%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655710417"/>
                  </a:ext>
                </a:extLst>
              </a:tr>
              <a:tr h="287195">
                <a:tc>
                  <a:txBody>
                    <a:bodyPr/>
                    <a:lstStyle/>
                    <a:p>
                      <a:pPr algn="ctr" fontAlgn="b"/>
                      <a:r>
                        <a:rPr lang="nl-NL" sz="1000" b="0" i="0" u="none" strike="noStrike" dirty="0">
                          <a:solidFill>
                            <a:schemeClr val="tx1"/>
                          </a:solidFill>
                          <a:effectLst/>
                          <a:latin typeface="Calibri" panose="020F0502020204030204"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3.528,60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49.400,45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3.765,78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52.720,92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6,75%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81,02%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a:solidFill>
                            <a:schemeClr val="tx1"/>
                          </a:solidFill>
                          <a:effectLst/>
                          <a:latin typeface="Calibri" panose="020F0502020204030204" pitchFamily="34" charset="0"/>
                        </a:rPr>
                        <a:t> €  3.860,65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54.049,11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2,53%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15,18%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96,20%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8,02%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8500569"/>
                  </a:ext>
                </a:extLst>
              </a:tr>
              <a:tr h="287195">
                <a:tc>
                  <a:txBody>
                    <a:bodyPr/>
                    <a:lstStyle/>
                    <a:p>
                      <a:pPr algn="ctr" fontAlgn="b"/>
                      <a:r>
                        <a:rPr lang="nl-NL" sz="1000" b="0" i="0" u="none" strike="noStrike">
                          <a:solidFill>
                            <a:srgbClr val="000000"/>
                          </a:solidFill>
                          <a:effectLst/>
                          <a:latin typeface="Calibri" panose="020F0502020204030204"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3.751,15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52.516,15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3.980,70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55.729,80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6,12%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73,46%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4.072,52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57.015,26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2,31%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13,84%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87,30%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7,27%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3936509628"/>
                  </a:ext>
                </a:extLst>
              </a:tr>
              <a:tr h="287195">
                <a:tc>
                  <a:txBody>
                    <a:bodyPr/>
                    <a:lstStyle/>
                    <a:p>
                      <a:pPr algn="ctr" fontAlgn="b"/>
                      <a:r>
                        <a:rPr lang="nl-NL" sz="1000" b="0" i="0" u="none" strike="noStrike" dirty="0">
                          <a:solidFill>
                            <a:schemeClr val="tx1"/>
                          </a:solidFill>
                          <a:effectLst/>
                          <a:latin typeface="Calibri" panose="020F0502020204030204"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4.267,30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59.742,25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4.494,42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62.921,82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a:solidFill>
                            <a:schemeClr val="tx1"/>
                          </a:solidFill>
                          <a:effectLst/>
                          <a:latin typeface="Calibri" panose="020F0502020204030204" pitchFamily="34" charset="0"/>
                        </a:rPr>
                        <a:t>5,40%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64,75%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4.585,26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 €    64.193,64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2,05%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12,28%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77,03%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dirty="0">
                          <a:solidFill>
                            <a:schemeClr val="tx1"/>
                          </a:solidFill>
                          <a:effectLst/>
                          <a:latin typeface="Calibri" panose="020F0502020204030204" pitchFamily="34" charset="0"/>
                        </a:rPr>
                        <a:t>6,42%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229282"/>
                  </a:ext>
                </a:extLst>
              </a:tr>
              <a:tr h="316646">
                <a:tc>
                  <a:txBody>
                    <a:bodyPr/>
                    <a:lstStyle/>
                    <a:p>
                      <a:pPr algn="ctr" fontAlgn="b"/>
                      <a:r>
                        <a:rPr lang="nl-NL" sz="1000" b="0" i="0" u="none" strike="noStrike">
                          <a:solidFill>
                            <a:srgbClr val="000000"/>
                          </a:solidFill>
                          <a:effectLst/>
                          <a:latin typeface="Calibri" panose="020F0502020204030204" pitchFamily="34" charset="0"/>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4.940,15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69.162,05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5.164,96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72.309,40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4,57%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54,83%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5.254,88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 €    73.568,34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1,75%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10,49%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65,32%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nl-NL" sz="1000" b="0" i="0" u="none" strike="noStrike">
                          <a:solidFill>
                            <a:srgbClr val="000000"/>
                          </a:solidFill>
                          <a:effectLst/>
                          <a:latin typeface="Calibri" panose="020F0502020204030204" pitchFamily="34" charset="0"/>
                        </a:rPr>
                        <a:t>5,44%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904839615"/>
                  </a:ext>
                </a:extLst>
              </a:tr>
              <a:tr h="795951">
                <a:tc>
                  <a:txBody>
                    <a:bodyPr/>
                    <a:lstStyle/>
                    <a:p>
                      <a:pPr algn="ctr" fontAlgn="b"/>
                      <a:r>
                        <a:rPr lang="nl-NL" sz="1000" b="1" i="0" u="none" strike="noStrike" dirty="0">
                          <a:solidFill>
                            <a:srgbClr val="000000"/>
                          </a:solidFill>
                          <a:effectLst/>
                          <a:latin typeface="Calibri" panose="020F0502020204030204" pitchFamily="34" charset="0"/>
                        </a:rPr>
                        <a:t>Eindtot.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 €   3.656,95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 €    51.197,37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 €   3.897,49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dirty="0">
                          <a:solidFill>
                            <a:srgbClr val="000000"/>
                          </a:solidFill>
                          <a:effectLst/>
                          <a:latin typeface="Calibri" panose="020F0502020204030204" pitchFamily="34" charset="0"/>
                        </a:rPr>
                        <a:t> €  54.564,92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6,75%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80,99%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 €  3.993,71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 €    55.911,94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2,52%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15,15%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a:solidFill>
                            <a:srgbClr val="000000"/>
                          </a:solidFill>
                          <a:effectLst/>
                          <a:latin typeface="Calibri" panose="020F0502020204030204" pitchFamily="34" charset="0"/>
                        </a:rPr>
                        <a:t>96,14%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nl-NL" sz="1000" b="1" i="0" u="none" strike="noStrike" dirty="0">
                          <a:solidFill>
                            <a:srgbClr val="000000"/>
                          </a:solidFill>
                          <a:effectLst/>
                          <a:latin typeface="Calibri" panose="020F0502020204030204" pitchFamily="34" charset="0"/>
                        </a:rPr>
                        <a:t>8,01%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extLst>
                  <a:ext uri="{0D108BD9-81ED-4DB2-BD59-A6C34878D82A}">
                    <a16:rowId xmlns:a16="http://schemas.microsoft.com/office/drawing/2014/main" val="3444274524"/>
                  </a:ext>
                </a:extLst>
              </a:tr>
            </a:tbl>
          </a:graphicData>
        </a:graphic>
      </p:graphicFrame>
    </p:spTree>
    <p:extLst>
      <p:ext uri="{BB962C8B-B14F-4D97-AF65-F5344CB8AC3E}">
        <p14:creationId xmlns:p14="http://schemas.microsoft.com/office/powerpoint/2010/main" val="312547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F15299-FE8D-C7BA-36E9-8CF24EE5176A}"/>
              </a:ext>
            </a:extLst>
          </p:cNvPr>
          <p:cNvSpPr>
            <a:spLocks noGrp="1"/>
          </p:cNvSpPr>
          <p:nvPr>
            <p:ph type="title"/>
          </p:nvPr>
        </p:nvSpPr>
        <p:spPr/>
        <p:txBody>
          <a:bodyPr/>
          <a:lstStyle/>
          <a:p>
            <a:r>
              <a:rPr lang="nl-NL" sz="4800" b="1" dirty="0">
                <a:solidFill>
                  <a:schemeClr val="bg2">
                    <a:lumMod val="20000"/>
                    <a:lumOff val="80000"/>
                  </a:schemeClr>
                </a:solidFill>
                <a:latin typeface="Aharoni" panose="020B0604020202020204" pitchFamily="2" charset="-79"/>
                <a:cs typeface="Aharoni" panose="020B0604020202020204" pitchFamily="2" charset="-79"/>
              </a:rPr>
              <a:t>Centen in procenten </a:t>
            </a:r>
          </a:p>
        </p:txBody>
      </p:sp>
      <p:graphicFrame>
        <p:nvGraphicFramePr>
          <p:cNvPr id="10" name="Tijdelijke aanduiding voor inhoud 9">
            <a:extLst>
              <a:ext uri="{FF2B5EF4-FFF2-40B4-BE49-F238E27FC236}">
                <a16:creationId xmlns:a16="http://schemas.microsoft.com/office/drawing/2014/main" id="{F49103D8-189F-2944-2519-55D73CE9D420}"/>
              </a:ext>
            </a:extLst>
          </p:cNvPr>
          <p:cNvGraphicFramePr>
            <a:graphicFrameLocks noGrp="1"/>
          </p:cNvGraphicFramePr>
          <p:nvPr>
            <p:ph idx="1"/>
            <p:extLst>
              <p:ext uri="{D42A27DB-BD31-4B8C-83A1-F6EECF244321}">
                <p14:modId xmlns:p14="http://schemas.microsoft.com/office/powerpoint/2010/main" val="2786021851"/>
              </p:ext>
            </p:extLst>
          </p:nvPr>
        </p:nvGraphicFramePr>
        <p:xfrm>
          <a:off x="781234" y="1669001"/>
          <a:ext cx="9880844" cy="4039344"/>
        </p:xfrm>
        <a:graphic>
          <a:graphicData uri="http://schemas.openxmlformats.org/drawingml/2006/table">
            <a:tbl>
              <a:tblPr/>
              <a:tblGrid>
                <a:gridCol w="1618072">
                  <a:extLst>
                    <a:ext uri="{9D8B030D-6E8A-4147-A177-3AD203B41FA5}">
                      <a16:colId xmlns:a16="http://schemas.microsoft.com/office/drawing/2014/main" val="94776868"/>
                    </a:ext>
                  </a:extLst>
                </a:gridCol>
                <a:gridCol w="1180396">
                  <a:extLst>
                    <a:ext uri="{9D8B030D-6E8A-4147-A177-3AD203B41FA5}">
                      <a16:colId xmlns:a16="http://schemas.microsoft.com/office/drawing/2014/main" val="3421406444"/>
                    </a:ext>
                  </a:extLst>
                </a:gridCol>
                <a:gridCol w="1180396">
                  <a:extLst>
                    <a:ext uri="{9D8B030D-6E8A-4147-A177-3AD203B41FA5}">
                      <a16:colId xmlns:a16="http://schemas.microsoft.com/office/drawing/2014/main" val="1543048007"/>
                    </a:ext>
                  </a:extLst>
                </a:gridCol>
                <a:gridCol w="1180396">
                  <a:extLst>
                    <a:ext uri="{9D8B030D-6E8A-4147-A177-3AD203B41FA5}">
                      <a16:colId xmlns:a16="http://schemas.microsoft.com/office/drawing/2014/main" val="338605235"/>
                    </a:ext>
                  </a:extLst>
                </a:gridCol>
                <a:gridCol w="1180396">
                  <a:extLst>
                    <a:ext uri="{9D8B030D-6E8A-4147-A177-3AD203B41FA5}">
                      <a16:colId xmlns:a16="http://schemas.microsoft.com/office/drawing/2014/main" val="1377425200"/>
                    </a:ext>
                  </a:extLst>
                </a:gridCol>
                <a:gridCol w="1180396">
                  <a:extLst>
                    <a:ext uri="{9D8B030D-6E8A-4147-A177-3AD203B41FA5}">
                      <a16:colId xmlns:a16="http://schemas.microsoft.com/office/drawing/2014/main" val="2079928710"/>
                    </a:ext>
                  </a:extLst>
                </a:gridCol>
                <a:gridCol w="1180396">
                  <a:extLst>
                    <a:ext uri="{9D8B030D-6E8A-4147-A177-3AD203B41FA5}">
                      <a16:colId xmlns:a16="http://schemas.microsoft.com/office/drawing/2014/main" val="782281335"/>
                    </a:ext>
                  </a:extLst>
                </a:gridCol>
                <a:gridCol w="1180396">
                  <a:extLst>
                    <a:ext uri="{9D8B030D-6E8A-4147-A177-3AD203B41FA5}">
                      <a16:colId xmlns:a16="http://schemas.microsoft.com/office/drawing/2014/main" val="2962509728"/>
                    </a:ext>
                  </a:extLst>
                </a:gridCol>
              </a:tblGrid>
              <a:tr h="317817">
                <a:tc>
                  <a:txBody>
                    <a:bodyPr/>
                    <a:lstStyle/>
                    <a:p>
                      <a:pPr algn="l" fontAlgn="b"/>
                      <a:r>
                        <a:rPr lang="nl-NL" sz="1300" b="1" i="0" u="none" strike="noStrike">
                          <a:solidFill>
                            <a:srgbClr val="000000"/>
                          </a:solidFill>
                          <a:effectLst/>
                          <a:latin typeface="Calibri" panose="020F0502020204030204" pitchFamily="34" charset="0"/>
                        </a:rPr>
                        <a:t> </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1" i="0" u="none" strike="noStrike">
                          <a:solidFill>
                            <a:srgbClr val="000000"/>
                          </a:solidFill>
                          <a:effectLst/>
                          <a:latin typeface="Calibri" panose="020F0502020204030204" pitchFamily="34" charset="0"/>
                        </a:rPr>
                        <a:t>FG 4-6</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1" i="0" u="none" strike="noStrike">
                          <a:solidFill>
                            <a:srgbClr val="000000"/>
                          </a:solidFill>
                          <a:effectLst/>
                          <a:latin typeface="Calibri" panose="020F0502020204030204" pitchFamily="34" charset="0"/>
                        </a:rPr>
                        <a:t>FG 5-6</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1" i="0" u="none" strike="noStrike">
                          <a:solidFill>
                            <a:srgbClr val="000000"/>
                          </a:solidFill>
                          <a:effectLst/>
                          <a:latin typeface="Calibri" panose="020F0502020204030204" pitchFamily="34" charset="0"/>
                        </a:rPr>
                        <a:t>FG 6-6</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1" i="0" u="none" strike="noStrike">
                          <a:solidFill>
                            <a:srgbClr val="000000"/>
                          </a:solidFill>
                          <a:effectLst/>
                          <a:latin typeface="Calibri" panose="020F0502020204030204" pitchFamily="34" charset="0"/>
                        </a:rPr>
                        <a:t>FG 7-7</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1" i="0" u="none" strike="noStrike">
                          <a:solidFill>
                            <a:srgbClr val="000000"/>
                          </a:solidFill>
                          <a:effectLst/>
                          <a:latin typeface="Calibri" panose="020F0502020204030204" pitchFamily="34" charset="0"/>
                        </a:rPr>
                        <a:t>FG 8-8</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1" i="0" u="none" strike="noStrike">
                          <a:solidFill>
                            <a:srgbClr val="000000"/>
                          </a:solidFill>
                          <a:effectLst/>
                          <a:latin typeface="Calibri" panose="020F0502020204030204" pitchFamily="34" charset="0"/>
                        </a:rPr>
                        <a:t>FG 9-9</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1" i="0" u="none" strike="noStrike">
                          <a:solidFill>
                            <a:srgbClr val="000000"/>
                          </a:solidFill>
                          <a:effectLst/>
                          <a:latin typeface="Calibri" panose="020F0502020204030204" pitchFamily="34" charset="0"/>
                        </a:rPr>
                        <a:t>FG 10-10</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4671136"/>
                  </a:ext>
                </a:extLst>
              </a:tr>
              <a:tr h="307564">
                <a:tc>
                  <a:txBody>
                    <a:bodyPr/>
                    <a:lstStyle/>
                    <a:p>
                      <a:pPr algn="l" fontAlgn="b"/>
                      <a:r>
                        <a:rPr lang="nl-NL" sz="1300" b="1" i="0" u="none" strike="noStrike">
                          <a:solidFill>
                            <a:srgbClr val="000000"/>
                          </a:solidFill>
                          <a:effectLst/>
                          <a:latin typeface="Calibri" panose="020F0502020204030204" pitchFamily="34" charset="0"/>
                        </a:rPr>
                        <a:t>Huidig</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l-NL" sz="1300" b="0" i="0" u="none" strike="noStrike">
                          <a:solidFill>
                            <a:srgbClr val="000000"/>
                          </a:solidFill>
                          <a:effectLst/>
                          <a:latin typeface="Calibri" panose="020F0502020204030204" pitchFamily="34" charset="0"/>
                        </a:rPr>
                        <a:t>Dagdienst MW</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l-NL" sz="1300" b="0" i="0" u="none" strike="noStrike">
                          <a:solidFill>
                            <a:srgbClr val="000000"/>
                          </a:solidFill>
                          <a:effectLst/>
                          <a:latin typeface="Calibri" panose="020F0502020204030204" pitchFamily="34" charset="0"/>
                        </a:rPr>
                        <a:t>Dagdienst MW</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nl-NL" sz="1300" b="0" i="0" u="none" strike="noStrike">
                          <a:solidFill>
                            <a:srgbClr val="000000"/>
                          </a:solidFill>
                          <a:effectLst/>
                          <a:latin typeface="Calibri" panose="020F0502020204030204" pitchFamily="34" charset="0"/>
                        </a:rPr>
                        <a:t>Dagdienst MW</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l-NL" sz="1300" b="0" i="0" u="none" strike="noStrike">
                          <a:solidFill>
                            <a:srgbClr val="000000"/>
                          </a:solidFill>
                          <a:effectLst/>
                          <a:latin typeface="Calibri" panose="020F0502020204030204" pitchFamily="34" charset="0"/>
                        </a:rPr>
                        <a:t>Dagdienst MW</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nl-NL" sz="1300" b="0" i="0" u="none" strike="noStrike">
                          <a:solidFill>
                            <a:srgbClr val="000000"/>
                          </a:solidFill>
                          <a:effectLst/>
                          <a:latin typeface="Calibri" panose="020F0502020204030204" pitchFamily="34" charset="0"/>
                        </a:rPr>
                        <a:t>Dagdienst MW</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l-NL" sz="1300" b="0" i="0" u="none" strike="noStrike">
                          <a:solidFill>
                            <a:srgbClr val="000000"/>
                          </a:solidFill>
                          <a:effectLst/>
                          <a:latin typeface="Calibri" panose="020F0502020204030204" pitchFamily="34" charset="0"/>
                        </a:rPr>
                        <a:t>Dagdienst MW</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nl-NL" sz="1300" b="0" i="0" u="none" strike="noStrike">
                          <a:solidFill>
                            <a:srgbClr val="000000"/>
                          </a:solidFill>
                          <a:effectLst/>
                          <a:latin typeface="Calibri" panose="020F0502020204030204" pitchFamily="34" charset="0"/>
                        </a:rPr>
                        <a:t>Dagdienst MW</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1198015"/>
                  </a:ext>
                </a:extLst>
              </a:tr>
              <a:tr h="307564">
                <a:tc>
                  <a:txBody>
                    <a:bodyPr/>
                    <a:lstStyle/>
                    <a:p>
                      <a:pPr algn="l" fontAlgn="b"/>
                      <a:r>
                        <a:rPr lang="nl-NL" sz="1300" b="0" i="0" u="none" strike="noStrike">
                          <a:solidFill>
                            <a:srgbClr val="000000"/>
                          </a:solidFill>
                          <a:effectLst/>
                          <a:latin typeface="Calibri" panose="020F0502020204030204" pitchFamily="34" charset="0"/>
                        </a:rPr>
                        <a:t>Schaalsalaris</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2.612,58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2.707,16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2.821,93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3.033,02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3.286,09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3.706,20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4.189,57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7700967"/>
                  </a:ext>
                </a:extLst>
              </a:tr>
              <a:tr h="307564">
                <a:tc>
                  <a:txBody>
                    <a:bodyPr/>
                    <a:lstStyle/>
                    <a:p>
                      <a:pPr algn="l" fontAlgn="b"/>
                      <a:r>
                        <a:rPr lang="nl-NL" sz="1300" b="1" i="0" u="none" strike="noStrike">
                          <a:solidFill>
                            <a:srgbClr val="000000"/>
                          </a:solidFill>
                          <a:effectLst/>
                          <a:latin typeface="Calibri" panose="020F0502020204030204" pitchFamily="34" charset="0"/>
                        </a:rPr>
                        <a:t>Na 280 euro stijging</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3757226"/>
                  </a:ext>
                </a:extLst>
              </a:tr>
              <a:tr h="307564">
                <a:tc>
                  <a:txBody>
                    <a:bodyPr/>
                    <a:lstStyle/>
                    <a:p>
                      <a:pPr algn="l" fontAlgn="b"/>
                      <a:r>
                        <a:rPr lang="nl-NL" sz="1300" b="0" i="0" u="none" strike="noStrike">
                          <a:solidFill>
                            <a:srgbClr val="000000"/>
                          </a:solidFill>
                          <a:effectLst/>
                          <a:latin typeface="Calibri" panose="020F0502020204030204" pitchFamily="34" charset="0"/>
                        </a:rPr>
                        <a:t>Schaal</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2.892,58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2.987,16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3.101,93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3.313,02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3.566,09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3.986,20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4.469,57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0505153"/>
                  </a:ext>
                </a:extLst>
              </a:tr>
              <a:tr h="307564">
                <a:tc>
                  <a:txBody>
                    <a:bodyPr/>
                    <a:lstStyle/>
                    <a:p>
                      <a:pPr algn="l" fontAlgn="b"/>
                      <a:r>
                        <a:rPr lang="nl-NL" sz="1300" b="0" i="0" u="none" strike="noStrike">
                          <a:solidFill>
                            <a:srgbClr val="000000"/>
                          </a:solidFill>
                          <a:effectLst/>
                          <a:latin typeface="Calibri" panose="020F0502020204030204" pitchFamily="34" charset="0"/>
                        </a:rPr>
                        <a:t>Maandsalaris</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2.892,58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2.987,16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3.101,93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3.313,02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3.566,09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3.986,20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4.469,57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3376170"/>
                  </a:ext>
                </a:extLst>
              </a:tr>
              <a:tr h="307564">
                <a:tc>
                  <a:txBody>
                    <a:bodyPr/>
                    <a:lstStyle/>
                    <a:p>
                      <a:pPr algn="l" fontAlgn="b"/>
                      <a:r>
                        <a:rPr lang="nl-NL" sz="1300" b="0" i="0" u="none" strike="noStrike">
                          <a:solidFill>
                            <a:srgbClr val="000000"/>
                          </a:solidFill>
                          <a:effectLst/>
                          <a:latin typeface="Calibri" panose="020F0502020204030204" pitchFamily="34" charset="0"/>
                        </a:rPr>
                        <a:t>Bruto stijging p.m.</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280,00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280,00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280,00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280,00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280,00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280,00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280,00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1562932"/>
                  </a:ext>
                </a:extLst>
              </a:tr>
              <a:tr h="307564">
                <a:tc>
                  <a:txBody>
                    <a:bodyPr/>
                    <a:lstStyle/>
                    <a:p>
                      <a:pPr algn="l" fontAlgn="b"/>
                      <a:r>
                        <a:rPr lang="nl-NL" sz="1300" b="0" i="0" u="none" strike="noStrike">
                          <a:solidFill>
                            <a:srgbClr val="000000"/>
                          </a:solidFill>
                          <a:effectLst/>
                          <a:latin typeface="Calibri" panose="020F0502020204030204" pitchFamily="34" charset="0"/>
                        </a:rPr>
                        <a:t>Netto salaris p.m.</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2.414,67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2.470,80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2.538,13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2.646,91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2.773,46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2.983,52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3.222,85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5132092"/>
                  </a:ext>
                </a:extLst>
              </a:tr>
              <a:tr h="307564">
                <a:tc>
                  <a:txBody>
                    <a:bodyPr/>
                    <a:lstStyle/>
                    <a:p>
                      <a:pPr algn="l" fontAlgn="b"/>
                      <a:r>
                        <a:rPr lang="nl-NL" sz="1300" b="0" i="0" u="none" strike="noStrike">
                          <a:solidFill>
                            <a:srgbClr val="000000"/>
                          </a:solidFill>
                          <a:effectLst/>
                          <a:latin typeface="Calibri" panose="020F0502020204030204" pitchFamily="34" charset="0"/>
                        </a:rPr>
                        <a:t>Netto stijging p.m.</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166,71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166,64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171,99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150,31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139,89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139,97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139,97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6492357"/>
                  </a:ext>
                </a:extLst>
              </a:tr>
              <a:tr h="307564">
                <a:tc>
                  <a:txBody>
                    <a:bodyPr/>
                    <a:lstStyle/>
                    <a:p>
                      <a:pPr algn="l" fontAlgn="b"/>
                      <a:r>
                        <a:rPr lang="nl-NL" sz="1300" b="0" i="0" u="none" strike="noStrike">
                          <a:solidFill>
                            <a:srgbClr val="000000"/>
                          </a:solidFill>
                          <a:effectLst/>
                          <a:latin typeface="Calibri" panose="020F0502020204030204" pitchFamily="34" charset="0"/>
                        </a:rPr>
                        <a:t>Bruto jaarsalaris</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40.914,82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42.049,78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43.427,02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46.382,28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49.925,26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a:solidFill>
                            <a:srgbClr val="000000"/>
                          </a:solidFill>
                          <a:effectLst/>
                          <a:latin typeface="Calibri" panose="020F0502020204030204" pitchFamily="34" charset="0"/>
                        </a:rPr>
                        <a:t> €    55.806,80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latin typeface="Calibri" panose="020F0502020204030204" pitchFamily="34" charset="0"/>
                        </a:rPr>
                        <a:t> €    62.573,98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6050059"/>
                  </a:ext>
                </a:extLst>
              </a:tr>
              <a:tr h="317817">
                <a:tc>
                  <a:txBody>
                    <a:bodyPr/>
                    <a:lstStyle/>
                    <a:p>
                      <a:pPr algn="l" fontAlgn="b"/>
                      <a:r>
                        <a:rPr lang="nl-NL" sz="1300" b="0" i="0" u="none" strike="noStrike" dirty="0">
                          <a:solidFill>
                            <a:srgbClr val="000000"/>
                          </a:solidFill>
                          <a:effectLst/>
                          <a:highlight>
                            <a:srgbClr val="FFFF00"/>
                          </a:highlight>
                          <a:latin typeface="Calibri" panose="020F0502020204030204" pitchFamily="34" charset="0"/>
                        </a:rPr>
                        <a:t>Stijging p.j. in €</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dirty="0">
                          <a:solidFill>
                            <a:srgbClr val="000000"/>
                          </a:solidFill>
                          <a:effectLst/>
                          <a:highlight>
                            <a:srgbClr val="FFFF00"/>
                          </a:highlight>
                          <a:latin typeface="Calibri" panose="020F0502020204030204" pitchFamily="34" charset="0"/>
                        </a:rPr>
                        <a:t> €       3.920,00 </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dirty="0">
                          <a:solidFill>
                            <a:srgbClr val="000000"/>
                          </a:solidFill>
                          <a:effectLst/>
                          <a:highlight>
                            <a:srgbClr val="FFFF00"/>
                          </a:highlight>
                          <a:latin typeface="Calibri" panose="020F0502020204030204" pitchFamily="34" charset="0"/>
                        </a:rPr>
                        <a:t> €       3.920,00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a:solidFill>
                            <a:srgbClr val="000000"/>
                          </a:solidFill>
                          <a:effectLst/>
                          <a:highlight>
                            <a:srgbClr val="FFFF00"/>
                          </a:highlight>
                          <a:latin typeface="Calibri" panose="020F0502020204030204" pitchFamily="34" charset="0"/>
                        </a:rPr>
                        <a:t> €       3.920,00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dirty="0">
                          <a:solidFill>
                            <a:srgbClr val="000000"/>
                          </a:solidFill>
                          <a:effectLst/>
                          <a:highlight>
                            <a:srgbClr val="FFFF00"/>
                          </a:highlight>
                          <a:latin typeface="Calibri" panose="020F0502020204030204" pitchFamily="34" charset="0"/>
                        </a:rPr>
                        <a:t> €       3.920,00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dirty="0">
                          <a:solidFill>
                            <a:srgbClr val="000000"/>
                          </a:solidFill>
                          <a:effectLst/>
                          <a:highlight>
                            <a:srgbClr val="FFFF00"/>
                          </a:highlight>
                          <a:latin typeface="Calibri" panose="020F0502020204030204" pitchFamily="34" charset="0"/>
                        </a:rPr>
                        <a:t> €       3.920,00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nl-NL" sz="1300" b="0" i="0" u="none" strike="noStrike" dirty="0">
                          <a:solidFill>
                            <a:srgbClr val="000000"/>
                          </a:solidFill>
                          <a:effectLst/>
                          <a:highlight>
                            <a:srgbClr val="FFFF00"/>
                          </a:highlight>
                          <a:latin typeface="Calibri" panose="020F0502020204030204" pitchFamily="34" charset="0"/>
                        </a:rPr>
                        <a:t> €       3.920,00 </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nl-NL" sz="1300" b="0" i="0" u="none" strike="noStrike" dirty="0">
                          <a:solidFill>
                            <a:srgbClr val="000000"/>
                          </a:solidFill>
                          <a:effectLst/>
                          <a:highlight>
                            <a:srgbClr val="FFFF00"/>
                          </a:highlight>
                          <a:latin typeface="Calibri" panose="020F0502020204030204" pitchFamily="34" charset="0"/>
                        </a:rPr>
                        <a:t> €       3.920,00 </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6725851"/>
                  </a:ext>
                </a:extLst>
              </a:tr>
              <a:tr h="317817">
                <a:tc>
                  <a:txBody>
                    <a:bodyPr/>
                    <a:lstStyle/>
                    <a:p>
                      <a:pPr algn="l" fontAlgn="b"/>
                      <a:r>
                        <a:rPr lang="nl-NL" sz="1300" b="1" i="0" u="none" strike="noStrike">
                          <a:solidFill>
                            <a:srgbClr val="000000"/>
                          </a:solidFill>
                          <a:effectLst/>
                          <a:latin typeface="Calibri" panose="020F0502020204030204" pitchFamily="34" charset="0"/>
                        </a:rPr>
                        <a:t>Stijging p.j. in %</a:t>
                      </a:r>
                    </a:p>
                  </a:txBody>
                  <a:tcPr marL="7206" marR="7206" marT="72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nl-NL" sz="1300" b="1" i="0" u="none" strike="noStrike">
                          <a:solidFill>
                            <a:srgbClr val="000000"/>
                          </a:solidFill>
                          <a:effectLst/>
                          <a:latin typeface="Calibri" panose="020F0502020204030204" pitchFamily="34" charset="0"/>
                        </a:rPr>
                        <a:t>10,60%</a:t>
                      </a:r>
                    </a:p>
                  </a:txBody>
                  <a:tcPr marL="7206" marR="7206" marT="72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nl-NL" sz="1300" b="1" i="0" u="none" strike="noStrike">
                          <a:solidFill>
                            <a:srgbClr val="000000"/>
                          </a:solidFill>
                          <a:effectLst/>
                          <a:latin typeface="Calibri" panose="020F0502020204030204" pitchFamily="34" charset="0"/>
                        </a:rPr>
                        <a:t>10,28%</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300" b="1" i="0" u="none" strike="noStrike" dirty="0">
                          <a:solidFill>
                            <a:srgbClr val="000000"/>
                          </a:solidFill>
                          <a:effectLst/>
                          <a:latin typeface="Calibri" panose="020F0502020204030204" pitchFamily="34" charset="0"/>
                        </a:rPr>
                        <a:t>9,92%</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nl-NL" sz="1300" b="1" i="0" u="none" strike="noStrike" dirty="0">
                          <a:solidFill>
                            <a:srgbClr val="000000"/>
                          </a:solidFill>
                          <a:effectLst/>
                          <a:latin typeface="Calibri" panose="020F0502020204030204" pitchFamily="34" charset="0"/>
                        </a:rPr>
                        <a:t>9,23%</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300" b="1" i="0" u="none" strike="noStrike">
                          <a:solidFill>
                            <a:srgbClr val="000000"/>
                          </a:solidFill>
                          <a:effectLst/>
                          <a:latin typeface="Calibri" panose="020F0502020204030204" pitchFamily="34" charset="0"/>
                        </a:rPr>
                        <a:t>8,52%</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nl-NL" sz="1300" b="1" i="0" u="none" strike="noStrike">
                          <a:solidFill>
                            <a:srgbClr val="000000"/>
                          </a:solidFill>
                          <a:effectLst/>
                          <a:latin typeface="Calibri" panose="020F0502020204030204" pitchFamily="34" charset="0"/>
                        </a:rPr>
                        <a:t>7,55%</a:t>
                      </a:r>
                    </a:p>
                  </a:txBody>
                  <a:tcPr marL="7206" marR="7206" marT="7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300" b="1" i="0" u="none" strike="noStrike">
                          <a:solidFill>
                            <a:srgbClr val="000000"/>
                          </a:solidFill>
                          <a:effectLst/>
                          <a:latin typeface="Calibri" panose="020F0502020204030204" pitchFamily="34" charset="0"/>
                        </a:rPr>
                        <a:t>6,68%</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1849008"/>
                  </a:ext>
                </a:extLst>
              </a:tr>
              <a:tr h="317817">
                <a:tc>
                  <a:txBody>
                    <a:bodyPr/>
                    <a:lstStyle/>
                    <a:p>
                      <a:pPr algn="l" fontAlgn="ctr"/>
                      <a:r>
                        <a:rPr lang="nl-NL" sz="1300" b="1" i="0" u="none" strike="noStrike" dirty="0">
                          <a:solidFill>
                            <a:srgbClr val="000000"/>
                          </a:solidFill>
                          <a:effectLst/>
                          <a:latin typeface="Calibri" panose="020F0502020204030204" pitchFamily="34" charset="0"/>
                        </a:rPr>
                        <a:t>Gemiddelde stijging</a:t>
                      </a:r>
                    </a:p>
                  </a:txBody>
                  <a:tcPr marL="7206" marR="7206" marT="72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7">
                  <a:txBody>
                    <a:bodyPr/>
                    <a:lstStyle/>
                    <a:p>
                      <a:pPr algn="ctr" fontAlgn="ctr"/>
                      <a:r>
                        <a:rPr lang="nl-NL" sz="1300" b="1" i="0" u="none" strike="noStrike" dirty="0">
                          <a:solidFill>
                            <a:srgbClr val="000000"/>
                          </a:solidFill>
                          <a:effectLst/>
                          <a:latin typeface="Calibri" panose="020F0502020204030204" pitchFamily="34" charset="0"/>
                        </a:rPr>
                        <a:t>8,97%</a:t>
                      </a:r>
                    </a:p>
                  </a:txBody>
                  <a:tcPr marL="7206" marR="7206" marT="72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20292882"/>
                  </a:ext>
                </a:extLst>
              </a:tr>
            </a:tbl>
          </a:graphicData>
        </a:graphic>
      </p:graphicFrame>
      <p:sp>
        <p:nvSpPr>
          <p:cNvPr id="11" name="Tekstvak 10">
            <a:extLst>
              <a:ext uri="{FF2B5EF4-FFF2-40B4-BE49-F238E27FC236}">
                <a16:creationId xmlns:a16="http://schemas.microsoft.com/office/drawing/2014/main" id="{F19FC899-5557-EB64-F7E3-99E3B72F9C3E}"/>
              </a:ext>
            </a:extLst>
          </p:cNvPr>
          <p:cNvSpPr txBox="1"/>
          <p:nvPr/>
        </p:nvSpPr>
        <p:spPr>
          <a:xfrm>
            <a:off x="781234" y="5717222"/>
            <a:ext cx="7128769" cy="369332"/>
          </a:xfrm>
          <a:prstGeom prst="rect">
            <a:avLst/>
          </a:prstGeom>
          <a:noFill/>
        </p:spPr>
        <p:txBody>
          <a:bodyPr wrap="square" rtlCol="0">
            <a:spAutoFit/>
          </a:bodyPr>
          <a:lstStyle/>
          <a:p>
            <a:r>
              <a:rPr lang="nl-NL" b="1" dirty="0"/>
              <a:t>NB. Dit is excl. Reiskosten Woon – Werkverkeer </a:t>
            </a:r>
            <a:endParaRPr lang="nl-NL" dirty="0"/>
          </a:p>
        </p:txBody>
      </p:sp>
    </p:spTree>
    <p:extLst>
      <p:ext uri="{BB962C8B-B14F-4D97-AF65-F5344CB8AC3E}">
        <p14:creationId xmlns:p14="http://schemas.microsoft.com/office/powerpoint/2010/main" val="42588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A9C5E-3A99-46AB-9C59-EA7EC70EDA8D}"/>
              </a:ext>
            </a:extLst>
          </p:cNvPr>
          <p:cNvSpPr>
            <a:spLocks noGrp="1"/>
          </p:cNvSpPr>
          <p:nvPr>
            <p:ph type="title"/>
          </p:nvPr>
        </p:nvSpPr>
        <p:spPr/>
        <p:txBody>
          <a:bodyPr>
            <a:normAutofit/>
          </a:bodyPr>
          <a:lstStyle/>
          <a:p>
            <a:r>
              <a:rPr lang="nl-NL" sz="4400" b="1" dirty="0">
                <a:solidFill>
                  <a:schemeClr val="bg2">
                    <a:lumMod val="20000"/>
                    <a:lumOff val="80000"/>
                  </a:schemeClr>
                </a:solidFill>
                <a:latin typeface="Aharoni" panose="020B0604020202020204" pitchFamily="2" charset="-79"/>
                <a:cs typeface="Aharoni" panose="020B0604020202020204" pitchFamily="2" charset="-79"/>
              </a:rPr>
              <a:t>Reiskostenvergoeding</a:t>
            </a:r>
            <a:endParaRPr lang="nl-NL" dirty="0"/>
          </a:p>
        </p:txBody>
      </p:sp>
      <p:sp>
        <p:nvSpPr>
          <p:cNvPr id="3" name="Tijdelijke aanduiding voor inhoud 2">
            <a:extLst>
              <a:ext uri="{FF2B5EF4-FFF2-40B4-BE49-F238E27FC236}">
                <a16:creationId xmlns:a16="http://schemas.microsoft.com/office/drawing/2014/main" id="{60DDA595-FEEC-4C06-9F29-167DD87AD308}"/>
              </a:ext>
            </a:extLst>
          </p:cNvPr>
          <p:cNvSpPr>
            <a:spLocks noGrp="1"/>
          </p:cNvSpPr>
          <p:nvPr>
            <p:ph idx="1"/>
          </p:nvPr>
        </p:nvSpPr>
        <p:spPr>
          <a:xfrm>
            <a:off x="1097279" y="1845734"/>
            <a:ext cx="8286418" cy="4023360"/>
          </a:xfrm>
        </p:spPr>
        <p:txBody>
          <a:bodyPr>
            <a:normAutofit/>
          </a:bodyPr>
          <a:lstStyle/>
          <a:p>
            <a:r>
              <a:rPr lang="nl-NL" dirty="0"/>
              <a:t>Woon - Werkverkeer </a:t>
            </a:r>
            <a:r>
              <a:rPr lang="nl-NL" sz="2000" dirty="0"/>
              <a:t>€ 0,21 netto per gereden kilometer ingang 1 april 2023 Maximum 40 kilometer enkele reis per dag(80 km totaa</a:t>
            </a:r>
            <a:r>
              <a:rPr lang="nl-NL" dirty="0"/>
              <a:t>l).</a:t>
            </a:r>
          </a:p>
          <a:p>
            <a:endParaRPr lang="nl-NL" sz="2800" dirty="0"/>
          </a:p>
          <a:p>
            <a:r>
              <a:rPr lang="nl-NL" dirty="0"/>
              <a:t>Zo was het voorheen geregeld!</a:t>
            </a:r>
          </a:p>
          <a:p>
            <a:pPr marL="0" indent="0">
              <a:buNone/>
            </a:pPr>
            <a:endParaRPr lang="nl-NL" sz="3200" dirty="0"/>
          </a:p>
        </p:txBody>
      </p:sp>
      <p:sp>
        <p:nvSpPr>
          <p:cNvPr id="5" name="Tekstvak 4">
            <a:extLst>
              <a:ext uri="{FF2B5EF4-FFF2-40B4-BE49-F238E27FC236}">
                <a16:creationId xmlns:a16="http://schemas.microsoft.com/office/drawing/2014/main" id="{A297E4ED-1CAD-BCC2-5AEE-C1633B8FBECC}"/>
              </a:ext>
            </a:extLst>
          </p:cNvPr>
          <p:cNvSpPr txBox="1"/>
          <p:nvPr/>
        </p:nvSpPr>
        <p:spPr>
          <a:xfrm>
            <a:off x="1606858" y="3837769"/>
            <a:ext cx="8635753" cy="1477328"/>
          </a:xfrm>
          <a:prstGeom prst="rect">
            <a:avLst/>
          </a:prstGeom>
          <a:noFill/>
        </p:spPr>
        <p:txBody>
          <a:bodyPr wrap="square">
            <a:spAutoFit/>
          </a:bodyPr>
          <a:lstStyle/>
          <a:p>
            <a:r>
              <a:rPr lang="nl-NL" dirty="0"/>
              <a:t>0 t/m 10km 1,00 Euro bruto</a:t>
            </a:r>
          </a:p>
          <a:p>
            <a:r>
              <a:rPr lang="nl-NL" dirty="0"/>
              <a:t>meer dan 10, maar niet meer dan 15 km 2,00 Euro netto</a:t>
            </a:r>
          </a:p>
          <a:p>
            <a:r>
              <a:rPr lang="nl-NL" dirty="0"/>
              <a:t>meer dan 15, maar niet meer dan 20 km 3,00 Euro netto</a:t>
            </a:r>
          </a:p>
          <a:p>
            <a:r>
              <a:rPr lang="nl-NL" dirty="0"/>
              <a:t>meer dan 20 km 4,00 Euro netto</a:t>
            </a:r>
          </a:p>
          <a:p>
            <a:r>
              <a:rPr lang="nl-NL" dirty="0"/>
              <a:t>Deze bedragen zijn per gewerkte dag of dienst.</a:t>
            </a:r>
          </a:p>
        </p:txBody>
      </p:sp>
    </p:spTree>
    <p:extLst>
      <p:ext uri="{BB962C8B-B14F-4D97-AF65-F5344CB8AC3E}">
        <p14:creationId xmlns:p14="http://schemas.microsoft.com/office/powerpoint/2010/main" val="2511001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464</TotalTime>
  <Words>1190</Words>
  <Application>Microsoft Office PowerPoint</Application>
  <PresentationFormat>Breedbeeld</PresentationFormat>
  <Paragraphs>336</Paragraphs>
  <Slides>17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Aharoni</vt:lpstr>
      <vt:lpstr>Arial</vt:lpstr>
      <vt:lpstr>Calibri</vt:lpstr>
      <vt:lpstr>Century Gothic</vt:lpstr>
      <vt:lpstr>Wingdings 3</vt:lpstr>
      <vt:lpstr>Ion</vt:lpstr>
      <vt:lpstr>CAO SAPPI </vt:lpstr>
      <vt:lpstr>Agenda </vt:lpstr>
      <vt:lpstr>Onderhandelingsresultaat</vt:lpstr>
      <vt:lpstr>Looptijd</vt:lpstr>
      <vt:lpstr>Inkomen (1/2)</vt:lpstr>
      <vt:lpstr>Inkomen (1/2)</vt:lpstr>
      <vt:lpstr>Centen in procenten </vt:lpstr>
      <vt:lpstr>Centen in procenten </vt:lpstr>
      <vt:lpstr>Reiskostenvergoeding</vt:lpstr>
      <vt:lpstr>Voorbeeld reiskostenvergoeding</vt:lpstr>
      <vt:lpstr>Urenbank</vt:lpstr>
      <vt:lpstr>Toepassing wet Wieg</vt:lpstr>
      <vt:lpstr>Bijdragen t.b.v. vakbond</vt:lpstr>
      <vt:lpstr>Agenda komend jaar</vt:lpstr>
      <vt:lpstr>Vragen </vt:lpstr>
      <vt:lpstr>Stemming</vt:lpstr>
      <vt:lpstr>Vervolg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Bavaria CAO</dc:title>
  <dc:creator>Rémy Biesmans</dc:creator>
  <cp:lastModifiedBy>Rémy Biesmans</cp:lastModifiedBy>
  <cp:revision>14</cp:revision>
  <dcterms:created xsi:type="dcterms:W3CDTF">2022-10-17T13:45:07Z</dcterms:created>
  <dcterms:modified xsi:type="dcterms:W3CDTF">2023-06-13T10:16:21Z</dcterms:modified>
</cp:coreProperties>
</file>